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403" r:id="rId2"/>
    <p:sldId id="404" r:id="rId3"/>
    <p:sldId id="408" r:id="rId4"/>
    <p:sldId id="401" r:id="rId5"/>
    <p:sldId id="402" r:id="rId6"/>
    <p:sldId id="405" r:id="rId7"/>
    <p:sldId id="406" r:id="rId8"/>
    <p:sldId id="407" r:id="rId9"/>
  </p:sldIdLst>
  <p:sldSz cx="9144000" cy="6858000" type="screen4x3"/>
  <p:notesSz cx="6858000" cy="9945688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ED2"/>
    <a:srgbClr val="D2FED2"/>
    <a:srgbClr val="336B87"/>
    <a:srgbClr val="336B23"/>
    <a:srgbClr val="874F33"/>
    <a:srgbClr val="874F51"/>
    <a:srgbClr val="002E29"/>
    <a:srgbClr val="003A33"/>
    <a:srgbClr val="00423A"/>
    <a:srgbClr val="005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88" autoAdjust="0"/>
    <p:restoredTop sz="86446" autoAdjust="0"/>
  </p:normalViewPr>
  <p:slideViewPr>
    <p:cSldViewPr snapToGrid="0">
      <p:cViewPr varScale="1">
        <p:scale>
          <a:sx n="114" d="100"/>
          <a:sy n="114" d="100"/>
        </p:scale>
        <p:origin x="110" y="1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6" d="100"/>
          <a:sy n="136" d="100"/>
        </p:scale>
        <p:origin x="6158" y="11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85775"/>
            <a:ext cx="5715000" cy="4286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799" y="5173440"/>
            <a:ext cx="5714999" cy="39873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/>
            <a:fld id="{D20FD794-152A-4697-BDC3-2127A18F0A1F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777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87BE2-FB04-B284-C450-B09CE8798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60B9D7-BC37-BAC7-6616-5B72D25D60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89F65D-70A4-679E-1E7D-475CE3944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C5F19-1912-0CB4-8DD4-6A1015CB7B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2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4988E-B31D-12C4-2293-6092C26C2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F0E6D-9587-4E83-86DE-7BDB15906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21F104-796E-C988-9286-6518A339E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D8F08-E671-C91E-88C1-655C1F08B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110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F3A22-713C-4DD0-3FB3-7A630A633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14742-6E60-5111-8538-CDBF3067F4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30B964-0FDE-C372-23F4-1A80CCE3E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710DA-129E-F542-2369-77C99F842E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31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422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1FED5-19CF-C48C-0BC0-15FEE71A8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5A47BE-8FA9-8BD5-A7CB-510A856DF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35D704-3F7A-9AAC-FE47-C9EE3AB24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0A96D-D27D-7FB8-41CB-37E332FBB3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99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66410-4FA5-E364-76C6-A851A9263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4A141-68A5-2112-A65E-B918049F0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C42177-33D0-8AA7-614A-1151B7F11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72301-73C4-D00E-7C8C-ECDD5CD6B9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258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F43DB-F20E-7948-2641-F6FF4CA4F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215290-3D26-6A20-7338-1ED77DFB99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7468BB-7010-8553-0F6E-89CA4511D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66666-F0A1-CEC5-656A-D209849A5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075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BC9B6-8D4B-212A-D5BD-F88BA30A8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D8BB54-5C34-8278-9051-04ADCE361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AFCF45-0418-6CA8-6D91-0E2B7737E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DCC27-69DA-FAE2-600E-B1638B1C6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D20FD794-152A-4697-BDC3-2127A18F0A1F}" type="slidenum">
              <a:rPr lang="en-US" smtClean="0"/>
              <a:pPr algn="l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77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spect="1"/>
          </p:cNvSpPr>
          <p:nvPr userDrawn="1"/>
        </p:nvSpPr>
        <p:spPr>
          <a:xfrm>
            <a:off x="334900" y="3035300"/>
            <a:ext cx="8469108" cy="2079637"/>
          </a:xfrm>
          <a:prstGeom prst="rect">
            <a:avLst/>
          </a:prstGeom>
          <a:solidFill>
            <a:srgbClr val="336B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794" y="3124201"/>
            <a:ext cx="8395274" cy="1990737"/>
          </a:xfrm>
          <a:noFill/>
          <a:effectLst/>
        </p:spPr>
        <p:txBody>
          <a:bodyPr anchor="ctr">
            <a:normAutofit/>
          </a:bodyPr>
          <a:lstStyle>
            <a:lvl1pPr>
              <a:defRPr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796" y="5192818"/>
            <a:ext cx="8395272" cy="5903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lang="en-US" sz="2400" b="0" kern="1200" cap="none" baseline="0" dirty="0">
                <a:solidFill>
                  <a:srgbClr val="0D352B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dirty="0"/>
              <a:t>Uredite stil podnaslova matrice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34899" y="158936"/>
            <a:ext cx="8587645" cy="555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35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94" y="193523"/>
            <a:ext cx="3097965" cy="48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6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glavlje sekcij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397796" y="5192818"/>
            <a:ext cx="8395272" cy="5903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lang="en-US" sz="2100" b="0" kern="1200" cap="none" baseline="0" dirty="0">
                <a:solidFill>
                  <a:srgbClr val="0D352B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dirty="0"/>
              <a:t>Uredite stil podnaslova matrice</a:t>
            </a:r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334899" y="183493"/>
            <a:ext cx="8587645" cy="5652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35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94" y="232287"/>
            <a:ext cx="3145506" cy="47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57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sa tek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42900" y="6273552"/>
            <a:ext cx="743552" cy="365125"/>
          </a:xfrm>
          <a:prstGeom prst="rect">
            <a:avLst/>
          </a:prstGeom>
        </p:spPr>
        <p:txBody>
          <a:bodyPr/>
          <a:lstStyle/>
          <a:p>
            <a:fld id="{1F01F136-3CCB-4318-865D-D27BD26FB2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2076450"/>
            <a:ext cx="8472488" cy="3981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212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tupca tek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1313" y="2076451"/>
            <a:ext cx="4066794" cy="378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14313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bg1">
                  <a:lumMod val="50000"/>
                </a:schemeClr>
              </a:buClr>
              <a:buSzPct val="92000"/>
              <a:buFont typeface="Courier New" panose="02070309020205020404" pitchFamily="49" charset="0"/>
              <a:buChar char="o"/>
              <a:defRPr lang="hr-HR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313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bg1">
                  <a:lumMod val="50000"/>
                </a:schemeClr>
              </a:buClr>
              <a:buSzPct val="92000"/>
              <a:buFont typeface="Courier New" panose="02070309020205020404" pitchFamily="49" charset="0"/>
              <a:buChar char="o"/>
              <a:defRPr lang="hr-HR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86813" indent="-214313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3pPr>
            <a:lvl4pPr marL="884588" indent="-128588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4pPr>
            <a:lvl5pPr marL="1154588" indent="-128588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5pPr>
          </a:lstStyle>
          <a:p>
            <a:pPr marL="214313" lvl="0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</a:pPr>
            <a:r>
              <a:rPr lang="hr-HR" dirty="0"/>
              <a:t>Uredite stilove teksta matrice</a:t>
            </a:r>
          </a:p>
          <a:p>
            <a:pPr marL="472500" lvl="1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</a:pPr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  <a:endParaRPr lang="en-US" dirty="0"/>
          </a:p>
          <a:p>
            <a:pPr marL="472500" lvl="1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</a:pPr>
            <a:endParaRPr lang="hr-HR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440788" y="2076451"/>
            <a:ext cx="4066794" cy="378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14313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bg1">
                  <a:lumMod val="50000"/>
                </a:schemeClr>
              </a:buClr>
              <a:buSzPct val="92000"/>
              <a:buFont typeface="Courier New" panose="02070309020205020404" pitchFamily="49" charset="0"/>
              <a:buChar char="o"/>
              <a:defRPr lang="hr-HR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313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bg1">
                  <a:lumMod val="50000"/>
                </a:schemeClr>
              </a:buClr>
              <a:buSzPct val="92000"/>
              <a:buFont typeface="Courier New" panose="02070309020205020404" pitchFamily="49" charset="0"/>
              <a:buChar char="o"/>
              <a:defRPr lang="hr-HR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86813" indent="-214313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3pPr>
            <a:lvl4pPr marL="884588" indent="-128588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4pPr>
            <a:lvl5pPr marL="1154588" indent="-128588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5pPr>
          </a:lstStyle>
          <a:p>
            <a:pPr marL="214313" lvl="0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</a:pPr>
            <a:r>
              <a:rPr lang="hr-HR" dirty="0"/>
              <a:t>Uredite stilove teksta matrice</a:t>
            </a:r>
          </a:p>
          <a:p>
            <a:pPr marL="472500" lvl="1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</a:pPr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  <a:endParaRPr lang="en-US" dirty="0"/>
          </a:p>
          <a:p>
            <a:pPr marL="472500" lvl="1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</a:pPr>
            <a:endParaRPr lang="hr-HR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42900" y="6273552"/>
            <a:ext cx="743552" cy="365125"/>
          </a:xfrm>
          <a:prstGeom prst="rect">
            <a:avLst/>
          </a:prstGeom>
        </p:spPr>
        <p:txBody>
          <a:bodyPr/>
          <a:lstStyle/>
          <a:p>
            <a:fld id="{1F01F136-3CCB-4318-865D-D27BD26FB2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46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sa sli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5" name="ClipArt Placeholder 4"/>
          <p:cNvSpPr>
            <a:spLocks noGrp="1"/>
          </p:cNvSpPr>
          <p:nvPr>
            <p:ph type="clipArt" sz="quarter" idx="11"/>
          </p:nvPr>
        </p:nvSpPr>
        <p:spPr>
          <a:xfrm>
            <a:off x="4686300" y="2133600"/>
            <a:ext cx="4132660" cy="3986213"/>
          </a:xfrm>
        </p:spPr>
        <p:txBody>
          <a:bodyPr/>
          <a:lstStyle/>
          <a:p>
            <a:endParaRPr lang="hr-HR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69094" y="2145323"/>
            <a:ext cx="4150519" cy="39983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42900" y="6273552"/>
            <a:ext cx="743552" cy="365125"/>
          </a:xfrm>
          <a:prstGeom prst="rect">
            <a:avLst/>
          </a:prstGeom>
        </p:spPr>
        <p:txBody>
          <a:bodyPr/>
          <a:lstStyle/>
          <a:p>
            <a:fld id="{1F01F136-3CCB-4318-865D-D27BD26FB2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39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s tekstom i naglašenim okvir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35895" y="2066926"/>
            <a:ext cx="5477888" cy="37941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214313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  <a:defRPr lang="hr-HR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72500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rgbClr val="1C7661"/>
              </a:buClr>
              <a:buSzPct val="98000"/>
              <a:buFont typeface="Wingdings" panose="05000000000000000000" pitchFamily="2" charset="2"/>
              <a:buChar char="§"/>
              <a:defRPr lang="hr-HR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75000" indent="-2025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3pPr>
            <a:lvl4pPr marL="931500" indent="-1755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4pPr>
            <a:lvl5pPr marL="1201500" indent="-1755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hr-HR" dirty="0"/>
              <a:t>Uredite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  <a:endParaRPr lang="en-US" dirty="0"/>
          </a:p>
          <a:p>
            <a:pPr lvl="1"/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42992" y="2066926"/>
            <a:ext cx="2665115" cy="3794125"/>
          </a:xfrm>
          <a:prstGeom prst="rect">
            <a:avLst/>
          </a:prstGeom>
          <a:solidFill>
            <a:srgbClr val="003A33"/>
          </a:solidFill>
        </p:spPr>
        <p:txBody>
          <a:bodyPr anchor="t">
            <a:norm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bg1"/>
              </a:buClr>
              <a:buSzPct val="92000"/>
              <a:buFont typeface="Courier New" panose="02070309020205020404" pitchFamily="49" charset="0"/>
              <a:buNone/>
              <a:defRPr lang="hr-HR" sz="1500" kern="1200" dirty="0" smtClean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313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bg1"/>
              </a:buClr>
              <a:buSzPct val="92000"/>
              <a:buFont typeface="Courier New" panose="02070309020205020404" pitchFamily="49" charset="0"/>
              <a:buChar char="o"/>
              <a:defRPr lang="hr-HR" sz="1350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86813" indent="-214313">
              <a:buFont typeface="Wingdings" panose="05000000000000000000" pitchFamily="2" charset="2"/>
              <a:buChar char="§"/>
              <a:defRPr/>
            </a:lvl3pPr>
            <a:lvl4pPr marL="884588" indent="-128588">
              <a:buFont typeface="Wingdings" panose="05000000000000000000" pitchFamily="2" charset="2"/>
              <a:buChar char="§"/>
              <a:defRPr/>
            </a:lvl4pPr>
            <a:lvl5pPr marL="1154588" indent="-12858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hr-HR" dirty="0"/>
              <a:t>Uredite stilove teksta matrice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9A8730BF-7E81-F091-0640-D466190714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42900" y="6273552"/>
            <a:ext cx="743552" cy="365125"/>
          </a:xfrm>
          <a:prstGeom prst="rect">
            <a:avLst/>
          </a:prstGeom>
        </p:spPr>
        <p:txBody>
          <a:bodyPr/>
          <a:lstStyle/>
          <a:p>
            <a:fld id="{1F01F136-3CCB-4318-865D-D27BD26FB2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34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vrs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2005932"/>
            <a:ext cx="8447150" cy="2752825"/>
          </a:xfrm>
          <a:prstGeom prst="rect">
            <a:avLst/>
          </a:prstGeom>
          <a:solidFill>
            <a:srgbClr val="003A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22369" y="2829789"/>
            <a:ext cx="8272212" cy="10138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r-HR" dirty="0"/>
              <a:t>Tekst </a:t>
            </a:r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B21C83EB-BB17-F913-7351-E690072E70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42900" y="6273552"/>
            <a:ext cx="743552" cy="365125"/>
          </a:xfrm>
          <a:prstGeom prst="rect">
            <a:avLst/>
          </a:prstGeom>
        </p:spPr>
        <p:txBody>
          <a:bodyPr/>
          <a:lstStyle/>
          <a:p>
            <a:fld id="{1F01F136-3CCB-4318-865D-D27BD26FB2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041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51B656-628E-79B9-75EB-8BD7666B29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42900" y="6273552"/>
            <a:ext cx="743552" cy="365125"/>
          </a:xfrm>
          <a:prstGeom prst="rect">
            <a:avLst/>
          </a:prstGeom>
        </p:spPr>
        <p:txBody>
          <a:bodyPr/>
          <a:lstStyle/>
          <a:p>
            <a:fld id="{1F01F136-3CCB-4318-865D-D27BD26FB2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201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 sadržaj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07B5D22B-626E-CF69-5962-853C290D53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42900" y="6273552"/>
            <a:ext cx="743552" cy="365125"/>
          </a:xfrm>
          <a:prstGeom prst="rect">
            <a:avLst/>
          </a:prstGeom>
        </p:spPr>
        <p:txBody>
          <a:bodyPr/>
          <a:lstStyle/>
          <a:p>
            <a:fld id="{1F01F136-3CCB-4318-865D-D27BD26FB2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19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4901" y="705124"/>
            <a:ext cx="8473311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031610" y="457767"/>
            <a:ext cx="277749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3255" y="457767"/>
            <a:ext cx="2777490" cy="108000"/>
          </a:xfrm>
          <a:prstGeom prst="rect">
            <a:avLst/>
          </a:prstGeom>
          <a:solidFill>
            <a:srgbClr val="005C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0"/>
          <p:cNvSpPr/>
          <p:nvPr userDrawn="1"/>
        </p:nvSpPr>
        <p:spPr>
          <a:xfrm>
            <a:off x="334900" y="457767"/>
            <a:ext cx="2777490" cy="108000"/>
          </a:xfrm>
          <a:prstGeom prst="rect">
            <a:avLst/>
          </a:prstGeom>
          <a:solidFill>
            <a:srgbClr val="003A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34900" y="2000251"/>
            <a:ext cx="8473312" cy="412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6286500" y="6362338"/>
            <a:ext cx="2521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200" b="1" dirty="0">
                <a:solidFill>
                  <a:srgbClr val="874F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www.edukacijE.hr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34900" y="6454939"/>
            <a:ext cx="743552" cy="184398"/>
          </a:xfrm>
          <a:prstGeom prst="rect">
            <a:avLst/>
          </a:prstGeom>
        </p:spPr>
        <p:txBody>
          <a:bodyPr/>
          <a:lstStyle>
            <a:lvl1pPr>
              <a:defRPr sz="800" b="0">
                <a:latin typeface="+mn-lt"/>
              </a:defRPr>
            </a:lvl1pPr>
          </a:lstStyle>
          <a:p>
            <a:fld id="{1F01F136-3CCB-4318-865D-D27BD26FB2C0}" type="slidenum">
              <a:rPr lang="en-US" smtClean="0"/>
              <a:pPr/>
              <a:t>‹#›</a:t>
            </a:fld>
            <a:r>
              <a:rPr lang="hr-HR" dirty="0"/>
              <a:t> / </a:t>
            </a:r>
            <a:r>
              <a:rPr lang="hr-HR" dirty="0" err="1"/>
              <a:t>total’s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54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2" r:id="rId3"/>
    <p:sldLayoutId id="2147483664" r:id="rId4"/>
    <p:sldLayoutId id="2147483673" r:id="rId5"/>
    <p:sldLayoutId id="2147483666" r:id="rId6"/>
    <p:sldLayoutId id="2147483669" r:id="rId7"/>
    <p:sldLayoutId id="2147483671" r:id="rId8"/>
    <p:sldLayoutId id="2147483662" r:id="rId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3000" b="1" kern="1200" cap="none" baseline="0">
          <a:solidFill>
            <a:srgbClr val="002E29"/>
          </a:solidFill>
          <a:latin typeface="Calibri" panose="020F050202020403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rgbClr val="1C7661"/>
        </a:buClr>
        <a:buSzPct val="98000"/>
        <a:buFont typeface="Wingdings" panose="05000000000000000000" pitchFamily="2" charset="2"/>
        <a:buChar char="§"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rgbClr val="1C7661"/>
        </a:buClr>
        <a:buSzPct val="98000"/>
        <a:buFont typeface="Wingdings" panose="05000000000000000000" pitchFamily="2" charset="2"/>
        <a:buChar char="§"/>
        <a:defRPr sz="21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rgbClr val="1C7661"/>
        </a:buClr>
        <a:buSzPct val="98000"/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rgbClr val="1C7661"/>
        </a:buClr>
        <a:buSzPct val="98000"/>
        <a:buFont typeface="Wingdings" panose="05000000000000000000" pitchFamily="2" charset="2"/>
        <a:buChar char="§"/>
        <a:defRPr sz="15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rgbClr val="1C7661"/>
        </a:buClr>
        <a:buSzPct val="98000"/>
        <a:buFont typeface="Wingdings" panose="05000000000000000000" pitchFamily="2" charset="2"/>
        <a:buChar char="§"/>
        <a:defRPr sz="15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0575F-70A3-FB1C-3DA4-321405F16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E18027D-5493-5D13-427F-FB7D192DB84E}"/>
              </a:ext>
            </a:extLst>
          </p:cNvPr>
          <p:cNvSpPr txBox="1"/>
          <p:nvPr/>
        </p:nvSpPr>
        <p:spPr>
          <a:xfrm>
            <a:off x="324034" y="2706340"/>
            <a:ext cx="8584707" cy="1200329"/>
          </a:xfrm>
          <a:prstGeom prst="rect">
            <a:avLst/>
          </a:prstGeom>
          <a:solidFill>
            <a:srgbClr val="D2FED2"/>
          </a:solidFill>
        </p:spPr>
        <p:txBody>
          <a:bodyPr wrap="square">
            <a:spAutoFit/>
          </a:bodyPr>
          <a:lstStyle/>
          <a:p>
            <a:r>
              <a:rPr lang="pl-PL" b="1" i="0" dirty="0">
                <a:solidFill>
                  <a:srgbClr val="FF0000"/>
                </a:solidFill>
                <a:effectLst/>
                <a:latin typeface="Inter"/>
              </a:rPr>
              <a:t>Pitanje koje sam postavio (vidi slajdove)</a:t>
            </a:r>
          </a:p>
          <a:p>
            <a:endParaRPr lang="pl-PL" b="1" i="0" dirty="0">
              <a:solidFill>
                <a:srgbClr val="404040"/>
              </a:solidFill>
              <a:effectLst/>
              <a:latin typeface="Inter"/>
            </a:endParaRPr>
          </a:p>
          <a:p>
            <a:r>
              <a:rPr lang="pl-PL" b="1" dirty="0">
                <a:solidFill>
                  <a:srgbClr val="404040"/>
                </a:solidFill>
                <a:latin typeface="Inter"/>
              </a:rPr>
              <a:t>I ovo je dodatna instrukcija ista na svim upitima:</a:t>
            </a:r>
          </a:p>
          <a:p>
            <a:r>
              <a:rPr lang="pl-PL" b="1" i="0" dirty="0">
                <a:solidFill>
                  <a:srgbClr val="404040"/>
                </a:solidFill>
                <a:effectLst/>
                <a:latin typeface="Inter"/>
              </a:rPr>
              <a:t>(Molim kratak i jasan odgovor koji mogu staviti na power point slide)</a:t>
            </a:r>
            <a:endParaRPr lang="hr-HR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6391E1-8B01-9F1F-C368-79E31618DB12}"/>
              </a:ext>
            </a:extLst>
          </p:cNvPr>
          <p:cNvSpPr txBox="1"/>
          <p:nvPr/>
        </p:nvSpPr>
        <p:spPr>
          <a:xfrm>
            <a:off x="355105" y="4092734"/>
            <a:ext cx="8584707" cy="830997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r>
              <a:rPr lang="hr-HR" sz="4800" b="1" i="0" dirty="0" err="1">
                <a:solidFill>
                  <a:srgbClr val="404040"/>
                </a:solidFill>
                <a:effectLst/>
                <a:latin typeface="Inter"/>
              </a:rPr>
              <a:t>ChatGPT</a:t>
            </a:r>
            <a:r>
              <a:rPr lang="hr-HR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hr-HR" sz="2400" b="0" i="0" dirty="0">
                <a:solidFill>
                  <a:srgbClr val="404040"/>
                </a:solidFill>
                <a:effectLst/>
                <a:latin typeface="Inter"/>
              </a:rPr>
              <a:t>odgovori</a:t>
            </a:r>
            <a:endParaRPr lang="hr-HR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875A35-75CD-1C11-6CB8-242F5A70777A}"/>
              </a:ext>
            </a:extLst>
          </p:cNvPr>
          <p:cNvSpPr txBox="1"/>
          <p:nvPr/>
        </p:nvSpPr>
        <p:spPr>
          <a:xfrm>
            <a:off x="324033" y="5199482"/>
            <a:ext cx="8584707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r-HR" sz="4800" b="1" i="0" dirty="0" err="1">
                <a:solidFill>
                  <a:srgbClr val="404040"/>
                </a:solidFill>
                <a:effectLst/>
                <a:latin typeface="Inter"/>
              </a:rPr>
              <a:t>DeepSeek</a:t>
            </a:r>
            <a:r>
              <a:rPr lang="hr-HR" sz="48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hr-HR" sz="2400" b="0" i="0" dirty="0">
                <a:solidFill>
                  <a:srgbClr val="404040"/>
                </a:solidFill>
                <a:effectLst/>
                <a:latin typeface="Inter"/>
              </a:rPr>
              <a:t>odgovori</a:t>
            </a:r>
            <a:endParaRPr lang="hr-HR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DF3AA3-5534-7BBF-C172-C5DBA65ED247}"/>
              </a:ext>
            </a:extLst>
          </p:cNvPr>
          <p:cNvSpPr/>
          <p:nvPr/>
        </p:nvSpPr>
        <p:spPr>
          <a:xfrm>
            <a:off x="204070" y="674199"/>
            <a:ext cx="87046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r-HR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AI upit</a:t>
            </a:r>
          </a:p>
          <a:p>
            <a:pPr algn="ctr"/>
            <a:r>
              <a:rPr lang="hr-HR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</a:t>
            </a:r>
            <a:r>
              <a:rPr lang="hr-HR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prompt</a:t>
            </a:r>
            <a:r>
              <a:rPr lang="hr-HR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) za svaki dan: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3513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3FAA-438E-0A4A-CA86-5FBA26D62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31B560B-7B11-7DA1-8F9B-0A5B5370BD24}"/>
              </a:ext>
            </a:extLst>
          </p:cNvPr>
          <p:cNvSpPr txBox="1"/>
          <p:nvPr/>
        </p:nvSpPr>
        <p:spPr>
          <a:xfrm>
            <a:off x="324034" y="970756"/>
            <a:ext cx="8584707" cy="369332"/>
          </a:xfrm>
          <a:prstGeom prst="rect">
            <a:avLst/>
          </a:prstGeom>
          <a:solidFill>
            <a:srgbClr val="D2FED2"/>
          </a:solidFill>
        </p:spPr>
        <p:txBody>
          <a:bodyPr wrap="square">
            <a:spAutoFit/>
          </a:bodyPr>
          <a:lstStyle/>
          <a:p>
            <a:r>
              <a:rPr lang="pl-PL" b="1" i="0" dirty="0">
                <a:solidFill>
                  <a:srgbClr val="FF0000"/>
                </a:solidFill>
                <a:effectLst/>
                <a:latin typeface="Inter"/>
              </a:rPr>
              <a:t>Radim na izgradnji svog osobnog brenda na Linkedinu, kako mi možete pomoći? </a:t>
            </a: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BDFCD8-A726-2D4D-5AFE-82ED86307D4A}"/>
              </a:ext>
            </a:extLst>
          </p:cNvPr>
          <p:cNvSpPr txBox="1"/>
          <p:nvPr/>
        </p:nvSpPr>
        <p:spPr>
          <a:xfrm>
            <a:off x="324033" y="1398360"/>
            <a:ext cx="8584707" cy="830997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r>
              <a:rPr lang="hr-HR" sz="1600" dirty="0"/>
              <a:t>Mogu vam pomoći definirati jasnu strategiju osobnog brenda, optimizirati LinkedIn profil, kreirati privlačan sadržaj i ostvariti kvalitetne profesionalne veze – sve kako biste se istaknuli i izgradili snažan online ugled.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87626D-2984-9EDE-9CAD-F137F323E41C}"/>
              </a:ext>
            </a:extLst>
          </p:cNvPr>
          <p:cNvSpPr txBox="1"/>
          <p:nvPr/>
        </p:nvSpPr>
        <p:spPr>
          <a:xfrm>
            <a:off x="324033" y="2389698"/>
            <a:ext cx="8584707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1600" dirty="0"/>
              <a:t>Definiraj Ciljeve:</a:t>
            </a:r>
            <a:br>
              <a:rPr lang="hr-HR" sz="1600" dirty="0"/>
            </a:br>
            <a:r>
              <a:rPr lang="hr-HR" sz="1600" dirty="0"/>
              <a:t>	jasno odredi ciljeve i ciljnu publiku.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Optimiziraj Profil:</a:t>
            </a:r>
            <a:br>
              <a:rPr lang="hr-HR" sz="1600" dirty="0"/>
            </a:br>
            <a:r>
              <a:rPr lang="hr-HR" sz="1600" dirty="0"/>
              <a:t>	koristi profesionalnu sliku, snažan naslov i detaljan opis.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Dijeli Vrijedan Sadržaj:</a:t>
            </a:r>
            <a:br>
              <a:rPr lang="hr-HR" sz="1600" dirty="0"/>
            </a:br>
            <a:r>
              <a:rPr lang="hr-HR" sz="1600" dirty="0"/>
              <a:t>	objavljuj članke, savjete i relevantne informacije.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Aktivno Sudjeluj:</a:t>
            </a:r>
            <a:br>
              <a:rPr lang="hr-HR" sz="1600" dirty="0"/>
            </a:br>
            <a:r>
              <a:rPr lang="hr-HR" sz="1600" dirty="0"/>
              <a:t>	komentiraj, dijeli i sudjeluj u raspravama.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Gradi Mrežu:</a:t>
            </a:r>
            <a:br>
              <a:rPr lang="hr-HR" sz="1600" dirty="0"/>
            </a:br>
            <a:r>
              <a:rPr lang="hr-HR" sz="1600" dirty="0"/>
              <a:t>	poveži se s profesionalcima iz svoje industrije.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Prikaži Ekspertizu:</a:t>
            </a:r>
            <a:br>
              <a:rPr lang="hr-HR" sz="1600" dirty="0"/>
            </a:br>
            <a:r>
              <a:rPr lang="hr-HR" sz="1600" dirty="0"/>
              <a:t>	dokaži svoje znanje kroz </a:t>
            </a:r>
            <a:r>
              <a:rPr lang="hr-HR" sz="1600" dirty="0" err="1"/>
              <a:t>case</a:t>
            </a:r>
            <a:r>
              <a:rPr lang="hr-HR" sz="1600" dirty="0"/>
              <a:t> </a:t>
            </a:r>
            <a:r>
              <a:rPr lang="hr-HR" sz="1600" dirty="0" err="1"/>
              <a:t>studies</a:t>
            </a:r>
            <a:r>
              <a:rPr lang="hr-HR" sz="1600" dirty="0"/>
              <a:t> i preporuke.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Analiziraj i Prilagođavaj:</a:t>
            </a:r>
            <a:br>
              <a:rPr lang="hr-HR" sz="1600" dirty="0"/>
            </a:br>
            <a:r>
              <a:rPr lang="hr-HR" sz="1600" dirty="0"/>
              <a:t>	pratite rezultate i prilagodite strategiju.</a:t>
            </a:r>
          </a:p>
        </p:txBody>
      </p:sp>
    </p:spTree>
    <p:extLst>
      <p:ext uri="{BB962C8B-B14F-4D97-AF65-F5344CB8AC3E}">
        <p14:creationId xmlns:p14="http://schemas.microsoft.com/office/powerpoint/2010/main" val="184981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AF9F7-9C91-C6C8-48E8-A77D3F6C4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0801A37-340E-5A33-D2B9-E4BE9C5B0B71}"/>
              </a:ext>
            </a:extLst>
          </p:cNvPr>
          <p:cNvSpPr txBox="1"/>
          <p:nvPr/>
        </p:nvSpPr>
        <p:spPr>
          <a:xfrm>
            <a:off x="324032" y="60792"/>
            <a:ext cx="8584707" cy="369332"/>
          </a:xfrm>
          <a:prstGeom prst="rect">
            <a:avLst/>
          </a:prstGeom>
          <a:solidFill>
            <a:srgbClr val="D2FED2"/>
          </a:solidFill>
        </p:spPr>
        <p:txBody>
          <a:bodyPr wrap="square">
            <a:spAutoFit/>
          </a:bodyPr>
          <a:lstStyle/>
          <a:p>
            <a:r>
              <a:rPr lang="hr-HR" b="1" i="0" dirty="0">
                <a:solidFill>
                  <a:srgbClr val="FF0000"/>
                </a:solidFill>
                <a:effectLst/>
                <a:latin typeface="Inter"/>
              </a:rPr>
              <a:t>Želim pitati povišicu na poslu, kako mi možete pomoći?</a:t>
            </a: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8092B0-B213-8263-62CF-5CD3C6EAD8DC}"/>
              </a:ext>
            </a:extLst>
          </p:cNvPr>
          <p:cNvSpPr txBox="1"/>
          <p:nvPr/>
        </p:nvSpPr>
        <p:spPr>
          <a:xfrm>
            <a:off x="324032" y="430124"/>
            <a:ext cx="8584707" cy="2677656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hr-HR" sz="1200" b="1" dirty="0"/>
              <a:t>Priprema</a:t>
            </a:r>
            <a:endParaRPr lang="hr-HR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Istražite prosječne plaće u branši.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Pripremite konkretne dokaze o svom doprinosu (rezultati, uštede, poboljšanja).</a:t>
            </a:r>
          </a:p>
          <a:p>
            <a:pPr>
              <a:buFont typeface="+mj-lt"/>
              <a:buAutoNum type="arabicPeriod"/>
            </a:pPr>
            <a:r>
              <a:rPr lang="hr-HR" sz="1200" b="1" dirty="0" err="1"/>
              <a:t>Tajming</a:t>
            </a:r>
            <a:endParaRPr lang="hr-HR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Birajte trenutak kad tvrtka dobro posluje.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Zatražite sastanak u mirnom periodu, ne u stresnim trenucima.</a:t>
            </a:r>
          </a:p>
          <a:p>
            <a:pPr>
              <a:buFont typeface="+mj-lt"/>
              <a:buAutoNum type="arabicPeriod"/>
            </a:pPr>
            <a:r>
              <a:rPr lang="hr-HR" sz="1200" b="1" dirty="0"/>
              <a:t>Argumentacija</a:t>
            </a:r>
            <a:endParaRPr lang="hr-HR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Jasno izložite vrijednost koju donosite.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Fokusirajte se na rezultate, ne osobne potrebe.</a:t>
            </a:r>
          </a:p>
          <a:p>
            <a:pPr>
              <a:buFont typeface="+mj-lt"/>
              <a:buAutoNum type="arabicPeriod"/>
            </a:pPr>
            <a:r>
              <a:rPr lang="hr-HR" sz="1200" b="1" dirty="0"/>
              <a:t>Alternativna rješenja</a:t>
            </a:r>
            <a:endParaRPr lang="hr-HR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Budite otvoreni za druge pogodnosti (bonusi, benefiti, edukacije).</a:t>
            </a:r>
          </a:p>
          <a:p>
            <a:pPr>
              <a:buFont typeface="+mj-lt"/>
              <a:buAutoNum type="arabicPeriod"/>
            </a:pPr>
            <a:r>
              <a:rPr lang="hr-HR" sz="1200" b="1" dirty="0"/>
              <a:t>Stav i samopouzdanje</a:t>
            </a:r>
            <a:endParaRPr lang="hr-HR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Budite sigurni, ali profesionalni.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200" dirty="0"/>
              <a:t>Pripremite se na različite odgovore i moguću raspravu.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715408-8DC9-0A6B-52C4-B3719E4FCC10}"/>
              </a:ext>
            </a:extLst>
          </p:cNvPr>
          <p:cNvSpPr txBox="1"/>
          <p:nvPr/>
        </p:nvSpPr>
        <p:spPr>
          <a:xfrm>
            <a:off x="324031" y="3196877"/>
            <a:ext cx="8584707" cy="3477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>
              <a:spcAft>
                <a:spcPts val="300"/>
              </a:spcAft>
              <a:buFont typeface="+mj-lt"/>
              <a:buAutoNum type="arabicPeriod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Priprema:</a:t>
            </a:r>
            <a:endParaRPr lang="hr-HR" sz="1200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Dokumentiraj rezultate: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Prikupi podatke o svojim postignućima, doprinosima i dodanoj vrijednosti.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Istraži tržište: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Provjeri kolika je plaća za slične pozicije u tvom području.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Zakazivanje sastanka:</a:t>
            </a:r>
            <a:endParaRPr lang="hr-HR" sz="1200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Odaberi pravo vrijeme: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Zakaži </a:t>
            </a:r>
            <a:r>
              <a:rPr lang="hr-HR" sz="1200" b="0" i="0" dirty="0" err="1">
                <a:solidFill>
                  <a:srgbClr val="404040"/>
                </a:solidFill>
                <a:effectLst/>
                <a:latin typeface="Inter"/>
              </a:rPr>
              <a:t>sastank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 s šefom kada je posao manje zahtjevan.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Najavi temu: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Jasno naznači da želiš razgovarati o svojoj plaći.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Prezentacija:</a:t>
            </a:r>
            <a:endParaRPr lang="hr-HR" sz="1200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Budi konkretan: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Navedi brojke i primjere koji pokazuju tvoj doprinos.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Predloži iznos: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Navedi realan iznos povišice temeljen na istraživanju i svojim postignućima.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Naglasi budućnost: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Istakni kako planiraš nastaviti pridonositi tvrtki.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Završetak:</a:t>
            </a:r>
            <a:endParaRPr lang="hr-HR" sz="1200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Budi otvoren za </a:t>
            </a:r>
            <a:r>
              <a:rPr lang="hr-HR" sz="1200" b="1" i="0" dirty="0" err="1">
                <a:solidFill>
                  <a:srgbClr val="404040"/>
                </a:solidFill>
                <a:effectLst/>
                <a:latin typeface="Inter"/>
              </a:rPr>
              <a:t>feedback</a:t>
            </a: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Slušaj što šef ima za reći i budi spreman na razgovor.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Zatraži odluku: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Pitaj kada možeš očekivati odgovor.</a:t>
            </a:r>
          </a:p>
          <a:p>
            <a:pPr algn="l"/>
            <a:r>
              <a:rPr lang="hr-HR" sz="1200" b="1" i="0" dirty="0">
                <a:solidFill>
                  <a:srgbClr val="404040"/>
                </a:solidFill>
                <a:effectLst/>
                <a:latin typeface="Inter"/>
              </a:rPr>
              <a:t>Savjet:</a:t>
            </a:r>
            <a:r>
              <a:rPr lang="hr-HR" sz="1200" b="0" i="0" dirty="0">
                <a:solidFill>
                  <a:srgbClr val="404040"/>
                </a:solidFill>
                <a:effectLst/>
                <a:latin typeface="Inter"/>
              </a:rPr>
              <a:t> Budi samopouzdan, ali i fleksibilan. Ako povišica nije moguća, razmotri druge benefite (npr. dodatni godišnji, edukacije).</a:t>
            </a:r>
          </a:p>
          <a:p>
            <a:endParaRPr lang="hr-HR" sz="1200" dirty="0"/>
          </a:p>
        </p:txBody>
      </p:sp>
    </p:spTree>
    <p:extLst>
      <p:ext uri="{BB962C8B-B14F-4D97-AF65-F5344CB8AC3E}">
        <p14:creationId xmlns:p14="http://schemas.microsoft.com/office/powerpoint/2010/main" val="100049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F3EC0E2-00F6-AEC4-AE0F-8F75C07F5140}"/>
              </a:ext>
            </a:extLst>
          </p:cNvPr>
          <p:cNvSpPr txBox="1"/>
          <p:nvPr/>
        </p:nvSpPr>
        <p:spPr>
          <a:xfrm>
            <a:off x="324034" y="970756"/>
            <a:ext cx="8584707" cy="646331"/>
          </a:xfrm>
          <a:prstGeom prst="rect">
            <a:avLst/>
          </a:prstGeom>
          <a:solidFill>
            <a:srgbClr val="D2FED2"/>
          </a:solidFill>
        </p:spPr>
        <p:txBody>
          <a:bodyPr wrap="square">
            <a:spAutoFit/>
          </a:bodyPr>
          <a:lstStyle/>
          <a:p>
            <a:r>
              <a:rPr lang="hr-HR" b="1" i="0" dirty="0">
                <a:solidFill>
                  <a:srgbClr val="FF0000"/>
                </a:solidFill>
                <a:effectLst/>
                <a:latin typeface="Inter"/>
              </a:rPr>
              <a:t>Želim napredovati u svojoj karijeri u području ljudskih  potencijala, kako mi možete pomoći?</a:t>
            </a: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3DE200-784C-243E-FB68-4478197012D0}"/>
              </a:ext>
            </a:extLst>
          </p:cNvPr>
          <p:cNvSpPr txBox="1"/>
          <p:nvPr/>
        </p:nvSpPr>
        <p:spPr>
          <a:xfrm>
            <a:off x="324033" y="1895516"/>
            <a:ext cx="8584707" cy="1323439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Usredotočite se na kontinuirano stručno usavršavanje (certifikati, edukacije), izgradnju mreže kontakata i razvoj mekih vještina (komunikacija, liderstvo).</a:t>
            </a:r>
          </a:p>
          <a:p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Redovito pratite trendove i tehnologiju u HR-u te koristite podatkovnu analitiku za donošenje strateških odluka.</a:t>
            </a:r>
          </a:p>
          <a:p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Na taj način ojačat ćete svoju stručnost i otvoriti put ka bržem profesionalnom napredovanju.</a:t>
            </a:r>
            <a:endParaRPr lang="hr-HR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897ED9-74E0-FC3F-6BE9-37AFB262CF4A}"/>
              </a:ext>
            </a:extLst>
          </p:cNvPr>
          <p:cNvSpPr txBox="1"/>
          <p:nvPr/>
        </p:nvSpPr>
        <p:spPr>
          <a:xfrm>
            <a:off x="324033" y="3637015"/>
            <a:ext cx="8584707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Učenje i razvoj – AI preporučuje tečajeve, knjige i resurse za usavršavanje.</a:t>
            </a:r>
          </a:p>
          <a:p>
            <a:pPr marL="342900" indent="-342900">
              <a:buFont typeface="+mj-lt"/>
              <a:buAutoNum type="arabicPeriod"/>
            </a:pPr>
            <a:endParaRPr lang="hr-HR" sz="1600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Analiza trendova – AI identificira najtraženije vještine i smjerove u industriji.</a:t>
            </a:r>
          </a:p>
          <a:p>
            <a:pPr marL="342900" indent="-342900">
              <a:buFont typeface="+mj-lt"/>
              <a:buAutoNum type="arabicPeriod"/>
            </a:pPr>
            <a:endParaRPr lang="hr-HR" sz="1600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Automatizacija rutinskih zadataka – AI olakšava fokus na strateške aktivnosti.</a:t>
            </a:r>
          </a:p>
          <a:p>
            <a:pPr marL="342900" indent="-342900">
              <a:buFont typeface="+mj-lt"/>
              <a:buAutoNum type="arabicPeriod"/>
            </a:pPr>
            <a:endParaRPr lang="hr-HR" sz="1600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Mentorstvo i podrška – AI pruža instant savjete i povratne informacije.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1206807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FECE6-1786-1B47-54CC-1070FA452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7165359-23B1-7FCE-BA1A-96A9BC2C2818}"/>
              </a:ext>
            </a:extLst>
          </p:cNvPr>
          <p:cNvSpPr txBox="1"/>
          <p:nvPr/>
        </p:nvSpPr>
        <p:spPr>
          <a:xfrm>
            <a:off x="324034" y="970756"/>
            <a:ext cx="8584707" cy="369332"/>
          </a:xfrm>
          <a:prstGeom prst="rect">
            <a:avLst/>
          </a:prstGeom>
          <a:solidFill>
            <a:srgbClr val="D2FED2"/>
          </a:solidFill>
        </p:spPr>
        <p:txBody>
          <a:bodyPr wrap="square">
            <a:spAutoFit/>
          </a:bodyPr>
          <a:lstStyle/>
          <a:p>
            <a:r>
              <a:rPr lang="pl-PL" b="1" i="0" dirty="0">
                <a:solidFill>
                  <a:srgbClr val="FF0000"/>
                </a:solidFill>
                <a:effectLst/>
                <a:latin typeface="Inter"/>
              </a:rPr>
              <a:t>Želim pokrenuti vlastiti posao savjetnika u marketingu, kako mi možete pomoći?</a:t>
            </a: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70F1D4-9B93-5978-8E43-A9026953A43F}"/>
              </a:ext>
            </a:extLst>
          </p:cNvPr>
          <p:cNvSpPr txBox="1"/>
          <p:nvPr/>
        </p:nvSpPr>
        <p:spPr>
          <a:xfrm>
            <a:off x="324033" y="1456067"/>
            <a:ext cx="8584707" cy="1077218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Definiranju marketinških ciljeva i strategije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Razvoju jedinstvene ponude vrijednosti i brenda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Postavljanju učinkovitih digitalnih kampanja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Analizi rezultata i kontinuiranoj optimizaciji</a:t>
            </a:r>
            <a:endParaRPr lang="hr-HR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D8ED5F-DBA8-5AE4-5F1C-44F3E4752090}"/>
              </a:ext>
            </a:extLst>
          </p:cNvPr>
          <p:cNvSpPr txBox="1"/>
          <p:nvPr/>
        </p:nvSpPr>
        <p:spPr>
          <a:xfrm>
            <a:off x="324033" y="2953434"/>
            <a:ext cx="8584707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Definiranje usluga – Pomoć u odabiru specijalizacije (npr. digitalni marketing, brand strategije, analitika).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Izrada poslovnog plana – Smjernice za ciljeve, financije i strategiju rasta.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Izgradnja brenda – Savjeti za izradu web stranice, logo-a i profesionalnog imidža.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Cjenovna strategija – Pomoć u određivanju konkurentnih cijena.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Marketing i privlačenje klijenata – Strategije za oglašavanje, </a:t>
            </a:r>
            <a:r>
              <a:rPr lang="hr-HR" sz="1600" b="0" i="0" dirty="0" err="1">
                <a:solidFill>
                  <a:srgbClr val="404040"/>
                </a:solidFill>
                <a:effectLst/>
                <a:latin typeface="Inter"/>
              </a:rPr>
              <a:t>networking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 i </a:t>
            </a:r>
            <a:r>
              <a:rPr lang="hr-HR" sz="1600" b="0" i="0" dirty="0" err="1">
                <a:solidFill>
                  <a:srgbClr val="404040"/>
                </a:solidFill>
                <a:effectLst/>
                <a:latin typeface="Inter"/>
              </a:rPr>
              <a:t>koristenje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 društvenih mreža.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Alati i resursi – Preporuke za alate za upravljanje projektima, analitiku i automatizaciju.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Mentorstvo – Podrška u rješavanju izazova i donošenju odluka.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17220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E2901-4C32-3AC9-AA58-58A33E7FE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DCE7F6D-1F81-4CAF-C535-5FD7942A7B35}"/>
              </a:ext>
            </a:extLst>
          </p:cNvPr>
          <p:cNvSpPr txBox="1"/>
          <p:nvPr/>
        </p:nvSpPr>
        <p:spPr>
          <a:xfrm>
            <a:off x="324034" y="970756"/>
            <a:ext cx="8584707" cy="646331"/>
          </a:xfrm>
          <a:prstGeom prst="rect">
            <a:avLst/>
          </a:prstGeom>
          <a:solidFill>
            <a:srgbClr val="D2FED2"/>
          </a:solidFill>
        </p:spPr>
        <p:txBody>
          <a:bodyPr wrap="square">
            <a:spAutoFit/>
          </a:bodyPr>
          <a:lstStyle/>
          <a:p>
            <a:r>
              <a:rPr lang="pl-PL" b="1" i="0" dirty="0">
                <a:solidFill>
                  <a:srgbClr val="FF0000"/>
                </a:solidFill>
                <a:effectLst/>
                <a:latin typeface="Inter"/>
              </a:rPr>
              <a:t>Radim na svom osobnom razvoju u području upravljanja vremenom, kako mi možete pomoći?</a:t>
            </a: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6D5614-12FD-B003-7E3D-A009D514A850}"/>
              </a:ext>
            </a:extLst>
          </p:cNvPr>
          <p:cNvSpPr txBox="1"/>
          <p:nvPr/>
        </p:nvSpPr>
        <p:spPr>
          <a:xfrm>
            <a:off x="324033" y="1804949"/>
            <a:ext cx="8584707" cy="830997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Pomažem vam usvojiti provjerene metode planiranja, postavljanja prioriteta i praćenja napretka.</a:t>
            </a:r>
          </a:p>
          <a:p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Rezultat je bolja organizacija, veća produktivnost i manje stresa — uz jasan sustav navika koji vam olakšava postizanje ciljeva.</a:t>
            </a:r>
            <a:endParaRPr lang="hr-HR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DA5477-470D-3799-2BAA-6B32F22A8BEF}"/>
              </a:ext>
            </a:extLst>
          </p:cNvPr>
          <p:cNvSpPr txBox="1"/>
          <p:nvPr/>
        </p:nvSpPr>
        <p:spPr>
          <a:xfrm>
            <a:off x="324033" y="3202011"/>
            <a:ext cx="8584707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r-HR" sz="1600" dirty="0"/>
              <a:t>Savjeti za bolje upravljanje vremenom:  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Postavite jasne ciljeve.  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Koristite alate (kalendar, to-do liste).  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Prvenstvo dajte važnim zadacima.  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Izbjegavajte </a:t>
            </a:r>
            <a:r>
              <a:rPr lang="hr-HR" sz="1600" dirty="0" err="1"/>
              <a:t>multitasking</a:t>
            </a:r>
            <a:r>
              <a:rPr lang="hr-HR" sz="1600" dirty="0"/>
              <a:t>.  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1600" dirty="0"/>
              <a:t>Redovito pregledavajte i prilagođavajte planove."</a:t>
            </a:r>
          </a:p>
        </p:txBody>
      </p:sp>
    </p:spTree>
    <p:extLst>
      <p:ext uri="{BB962C8B-B14F-4D97-AF65-F5344CB8AC3E}">
        <p14:creationId xmlns:p14="http://schemas.microsoft.com/office/powerpoint/2010/main" val="2877686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43D53-0499-F355-2D12-A40D519FF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671028B-C8D2-20DC-B746-D8787E93CFD4}"/>
              </a:ext>
            </a:extLst>
          </p:cNvPr>
          <p:cNvSpPr txBox="1"/>
          <p:nvPr/>
        </p:nvSpPr>
        <p:spPr>
          <a:xfrm>
            <a:off x="324034" y="864220"/>
            <a:ext cx="8584707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rgbClr val="FF0000"/>
                </a:solidFill>
              </a:rPr>
              <a:t>Trebam objasniti visoke cijene i inflaciju </a:t>
            </a:r>
            <a:r>
              <a:rPr lang="hr-HR" b="1" dirty="0" err="1">
                <a:solidFill>
                  <a:srgbClr val="FF0000"/>
                </a:solidFill>
              </a:rPr>
              <a:t>teenagerima</a:t>
            </a:r>
            <a:r>
              <a:rPr lang="hr-HR" b="1" dirty="0">
                <a:solidFill>
                  <a:srgbClr val="FF0000"/>
                </a:solidFill>
              </a:rPr>
              <a:t>, kako mi možete pomoći?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923261-ADC6-63FD-8EDF-EB4D6FC467F5}"/>
              </a:ext>
            </a:extLst>
          </p:cNvPr>
          <p:cNvSpPr txBox="1"/>
          <p:nvPr/>
        </p:nvSpPr>
        <p:spPr>
          <a:xfrm>
            <a:off x="324033" y="1593668"/>
            <a:ext cx="8584707" cy="1569660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r>
              <a:rPr lang="hr-HR" sz="1600" dirty="0"/>
              <a:t>Inflacija – Vrijednost novca pada, pa treba više novca za iste stvari.</a:t>
            </a:r>
          </a:p>
          <a:p>
            <a:r>
              <a:rPr lang="hr-HR" sz="1600" dirty="0"/>
              <a:t>Troškovi proizvodnje – Energija, sirovine i plaće rastu, pa proizvodi postaju skuplji.</a:t>
            </a:r>
          </a:p>
          <a:p>
            <a:r>
              <a:rPr lang="hr-HR" sz="1600" dirty="0"/>
              <a:t>Povećana potražnja – Ako svi žele istu stvar, cijena joj raste.</a:t>
            </a:r>
          </a:p>
          <a:p>
            <a:r>
              <a:rPr lang="hr-HR" sz="1600" dirty="0"/>
              <a:t>Problemi u lancu opskrbe – Kašnjenja u transportu i manjak robe dižu cijene.</a:t>
            </a:r>
          </a:p>
          <a:p>
            <a:r>
              <a:rPr lang="hr-HR" sz="1600" dirty="0"/>
              <a:t>Porezi i regulative – Državni nameti mogu povećati troškove za poduzeća i potrošače.</a:t>
            </a:r>
          </a:p>
          <a:p>
            <a:r>
              <a:rPr lang="hr-HR" sz="1600" dirty="0"/>
              <a:t>➡ Zaključak: Cijene rastu jer novac vrijedi manje, a troškovi proizvodnje i potražnja su veći.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CC4652-3380-E001-F997-A9034BE6D8B6}"/>
              </a:ext>
            </a:extLst>
          </p:cNvPr>
          <p:cNvSpPr txBox="1"/>
          <p:nvPr/>
        </p:nvSpPr>
        <p:spPr>
          <a:xfrm>
            <a:off x="324033" y="3348473"/>
            <a:ext cx="8584707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r-HR" sz="1600" dirty="0"/>
              <a:t>Inflacija = opći porast cijena tijekom vremena.</a:t>
            </a:r>
          </a:p>
          <a:p>
            <a:endParaRPr lang="hr-HR" sz="1600" dirty="0"/>
          </a:p>
          <a:p>
            <a:r>
              <a:rPr lang="hr-HR" sz="1600" dirty="0"/>
              <a:t>Zašto? </a:t>
            </a:r>
            <a:br>
              <a:rPr lang="hr-HR" sz="1600" dirty="0"/>
            </a:br>
            <a:r>
              <a:rPr lang="hr-HR" sz="1600" dirty="0"/>
              <a:t>	Veća potražnja za robama i uslugama.</a:t>
            </a:r>
            <a:br>
              <a:rPr lang="hr-HR" sz="1600" dirty="0"/>
            </a:br>
            <a:r>
              <a:rPr lang="hr-HR" sz="1600" dirty="0"/>
              <a:t>	Manja ponuda (npr. zbog nestašica).</a:t>
            </a:r>
          </a:p>
          <a:p>
            <a:r>
              <a:rPr lang="hr-HR" sz="1600" dirty="0"/>
              <a:t>	Poskupljenje proizvodnje (energija, sirovine).</a:t>
            </a:r>
          </a:p>
          <a:p>
            <a:r>
              <a:rPr lang="hr-HR" sz="1600" dirty="0"/>
              <a:t>Posljedice:</a:t>
            </a:r>
          </a:p>
          <a:p>
            <a:r>
              <a:rPr lang="hr-HR" sz="1600" dirty="0"/>
              <a:t>	Novac gubi vrijednost – za isti iznos možeš kupiti manje.</a:t>
            </a:r>
          </a:p>
          <a:p>
            <a:r>
              <a:rPr lang="hr-HR" sz="1600" dirty="0"/>
              <a:t>	Štednja i plaće rastu sporije od cijena.</a:t>
            </a:r>
          </a:p>
          <a:p>
            <a:endParaRPr lang="hr-HR" sz="1600" dirty="0"/>
          </a:p>
          <a:p>
            <a:r>
              <a:rPr lang="hr-HR" sz="1600" dirty="0"/>
              <a:t>Ukratko: Više se traži, manje se nudi → cijene rastu → novac vrijedi manje.</a:t>
            </a:r>
          </a:p>
          <a:p>
            <a:r>
              <a:rPr lang="hr-HR" sz="1600" dirty="0"/>
              <a:t>Savjet: Učimo kako pametno trošiti i </a:t>
            </a:r>
            <a:r>
              <a:rPr lang="hr-HR" sz="1600" dirty="0" err="1"/>
              <a:t>štediti</a:t>
            </a:r>
            <a:r>
              <a:rPr lang="hr-HR" sz="1600" dirty="0"/>
              <a:t>! 💸</a:t>
            </a:r>
          </a:p>
        </p:txBody>
      </p:sp>
    </p:spTree>
    <p:extLst>
      <p:ext uri="{BB962C8B-B14F-4D97-AF65-F5344CB8AC3E}">
        <p14:creationId xmlns:p14="http://schemas.microsoft.com/office/powerpoint/2010/main" val="1768443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538D4-AF0B-AF28-8A0B-92DC6981A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F93B186-ECB3-ED97-385D-1C5BFB107909}"/>
              </a:ext>
            </a:extLst>
          </p:cNvPr>
          <p:cNvSpPr txBox="1"/>
          <p:nvPr/>
        </p:nvSpPr>
        <p:spPr>
          <a:xfrm>
            <a:off x="324034" y="970756"/>
            <a:ext cx="8584707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hr-HR" b="1" dirty="0"/>
              <a:t>Trebao bih naći povoljan apartman za ljeto u Istri, kako mi možete pomoći?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9CFB4B-64CF-1485-9ACA-00BB81068D38}"/>
              </a:ext>
            </a:extLst>
          </p:cNvPr>
          <p:cNvSpPr txBox="1"/>
          <p:nvPr/>
        </p:nvSpPr>
        <p:spPr>
          <a:xfrm>
            <a:off x="324033" y="1544845"/>
            <a:ext cx="8584707" cy="1323439"/>
          </a:xfrm>
          <a:prstGeom prst="rect">
            <a:avLst/>
          </a:prstGeom>
          <a:solidFill>
            <a:srgbClr val="F5FED2"/>
          </a:solidFill>
        </p:spPr>
        <p:txBody>
          <a:bodyPr wrap="square">
            <a:spAutoFit/>
          </a:bodyPr>
          <a:lstStyle/>
          <a:p>
            <a:r>
              <a:rPr lang="hr-HR" sz="1600" dirty="0"/>
              <a:t>✅ Pretraži lokalne platforme – Njuškalo, </a:t>
            </a:r>
            <a:r>
              <a:rPr lang="hr-HR" sz="1600" dirty="0" err="1"/>
              <a:t>Apartmanija</a:t>
            </a:r>
            <a:r>
              <a:rPr lang="hr-HR" sz="1600" dirty="0"/>
              <a:t>, </a:t>
            </a:r>
            <a:r>
              <a:rPr lang="hr-HR" sz="1600" dirty="0" err="1"/>
              <a:t>Airbnb</a:t>
            </a:r>
            <a:r>
              <a:rPr lang="hr-HR" sz="1600" dirty="0"/>
              <a:t> s filtrima za popuste</a:t>
            </a:r>
          </a:p>
          <a:p>
            <a:r>
              <a:rPr lang="hr-HR" sz="1600" dirty="0"/>
              <a:t>✅ Kontaktiraj direktno vlasnike – Manje provizije, bolja cijena</a:t>
            </a:r>
          </a:p>
          <a:p>
            <a:r>
              <a:rPr lang="hr-HR" sz="1600" dirty="0"/>
              <a:t>✅ Rezerviraj rano ili </a:t>
            </a:r>
            <a:r>
              <a:rPr lang="hr-HR" sz="1600" dirty="0" err="1"/>
              <a:t>last</a:t>
            </a:r>
            <a:r>
              <a:rPr lang="hr-HR" sz="1600" dirty="0"/>
              <a:t>-minute – Popusti za rane rezervacije ili zadnje termine</a:t>
            </a:r>
          </a:p>
          <a:p>
            <a:r>
              <a:rPr lang="hr-HR" sz="1600" dirty="0"/>
              <a:t>✅ Provjeri Facebook grupe – "Iznajmljivanje apartmana Istra" često nudi povoljne opcije</a:t>
            </a:r>
          </a:p>
          <a:p>
            <a:r>
              <a:rPr lang="hr-HR" sz="1600" dirty="0"/>
              <a:t>✅ Fleksibilni datumi i lokacija – Jeftinije izvan top destinacija i u lipnju/rujnu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4343B9-EEC0-9309-DAB6-185747169C69}"/>
              </a:ext>
            </a:extLst>
          </p:cNvPr>
          <p:cNvSpPr txBox="1"/>
          <p:nvPr/>
        </p:nvSpPr>
        <p:spPr>
          <a:xfrm>
            <a:off x="324033" y="3490238"/>
            <a:ext cx="8584707" cy="1723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hr-HR" sz="1600" b="1" i="0" dirty="0">
                <a:solidFill>
                  <a:srgbClr val="404040"/>
                </a:solidFill>
                <a:effectLst/>
                <a:latin typeface="Inter"/>
              </a:rPr>
              <a:t>Pretražite online platforme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 (npr. </a:t>
            </a:r>
            <a:r>
              <a:rPr lang="hr-HR" sz="1600" b="0" i="0" dirty="0" err="1">
                <a:solidFill>
                  <a:srgbClr val="404040"/>
                </a:solidFill>
                <a:effectLst/>
                <a:latin typeface="Inter"/>
              </a:rPr>
              <a:t>Booking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, </a:t>
            </a:r>
            <a:r>
              <a:rPr lang="hr-HR" sz="1600" b="0" i="0" dirty="0" err="1">
                <a:solidFill>
                  <a:srgbClr val="404040"/>
                </a:solidFill>
                <a:effectLst/>
                <a:latin typeface="Inter"/>
              </a:rPr>
              <a:t>Airbnb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, </a:t>
            </a:r>
            <a:r>
              <a:rPr lang="hr-HR" sz="1600" b="0" i="0" dirty="0" err="1">
                <a:solidFill>
                  <a:srgbClr val="404040"/>
                </a:solidFill>
                <a:effectLst/>
                <a:latin typeface="Inter"/>
              </a:rPr>
              <a:t>Njuskalo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) za najbolje ponude.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hr-HR" sz="1600" b="1" i="0" dirty="0">
                <a:solidFill>
                  <a:srgbClr val="404040"/>
                </a:solidFill>
                <a:effectLst/>
                <a:latin typeface="Inter"/>
              </a:rPr>
              <a:t>Odaberite manje popularne destinacije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 (npr. srednja Istra umjesto obale) za niže cijene.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hr-HR" sz="1600" b="1" i="0" dirty="0">
                <a:solidFill>
                  <a:srgbClr val="404040"/>
                </a:solidFill>
                <a:effectLst/>
                <a:latin typeface="Inter"/>
              </a:rPr>
              <a:t>Rezervirajte rano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 ili potražite </a:t>
            </a:r>
            <a:r>
              <a:rPr lang="hr-HR" sz="1600" b="0" i="0" dirty="0" err="1">
                <a:solidFill>
                  <a:srgbClr val="404040"/>
                </a:solidFill>
                <a:effectLst/>
                <a:latin typeface="Inter"/>
              </a:rPr>
              <a:t>last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 minute ponude.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hr-HR" sz="1600" b="1" i="0" dirty="0">
                <a:solidFill>
                  <a:srgbClr val="404040"/>
                </a:solidFill>
                <a:effectLst/>
                <a:latin typeface="Inter"/>
              </a:rPr>
              <a:t>Kontaktirajte izravno vlasnike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 za potencijalne popuste.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hr-HR" sz="1600" b="1" i="0" dirty="0">
                <a:solidFill>
                  <a:srgbClr val="404040"/>
                </a:solidFill>
                <a:effectLst/>
                <a:latin typeface="Inter"/>
              </a:rPr>
              <a:t>Provjerite recenzije</a:t>
            </a:r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 kako biste osigurali kvalitetu.</a:t>
            </a:r>
          </a:p>
          <a:p>
            <a:pPr algn="l"/>
            <a:r>
              <a:rPr lang="hr-HR" sz="1600" b="0" i="0" dirty="0">
                <a:solidFill>
                  <a:srgbClr val="404040"/>
                </a:solidFill>
                <a:effectLst/>
                <a:latin typeface="Inter"/>
              </a:rPr>
              <a:t>Savjet: Fokusirajte se na balans cijene i lokacije.</a:t>
            </a:r>
          </a:p>
        </p:txBody>
      </p:sp>
    </p:spTree>
    <p:extLst>
      <p:ext uri="{BB962C8B-B14F-4D97-AF65-F5344CB8AC3E}">
        <p14:creationId xmlns:p14="http://schemas.microsoft.com/office/powerpoint/2010/main" val="1480334775"/>
      </p:ext>
    </p:extLst>
  </p:cSld>
  <p:clrMapOvr>
    <a:masterClrMapping/>
  </p:clrMapOvr>
</p:sld>
</file>

<file path=ppt/theme/theme1.xml><?xml version="1.0" encoding="utf-8"?>
<a:theme xmlns:a="http://schemas.openxmlformats.org/drawingml/2006/main" name="Djeljenik">
  <a:themeElements>
    <a:clrScheme name="Prilagođeno 4">
      <a:dk1>
        <a:sysClr val="windowText" lastClr="000000"/>
      </a:dk1>
      <a:lt1>
        <a:sysClr val="window" lastClr="FFFFFF"/>
      </a:lt1>
      <a:dk2>
        <a:srgbClr val="002060"/>
      </a:dk2>
      <a:lt2>
        <a:srgbClr val="DBEFF9"/>
      </a:lt2>
      <a:accent1>
        <a:srgbClr val="002060"/>
      </a:accent1>
      <a:accent2>
        <a:srgbClr val="0042C7"/>
      </a:accent2>
      <a:accent3>
        <a:srgbClr val="F2F2F2"/>
      </a:accent3>
      <a:accent4>
        <a:srgbClr val="A5A5A5"/>
      </a:accent4>
      <a:accent5>
        <a:srgbClr val="82B1E4"/>
      </a:accent5>
      <a:accent6>
        <a:srgbClr val="C0D8F1"/>
      </a:accent6>
      <a:hlink>
        <a:srgbClr val="0042C7"/>
      </a:hlink>
      <a:folHlink>
        <a:srgbClr val="85DFD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jeljenik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ilagođeno 4">
    <a:dk1>
      <a:sysClr val="windowText" lastClr="000000"/>
    </a:dk1>
    <a:lt1>
      <a:sysClr val="window" lastClr="FFFFFF"/>
    </a:lt1>
    <a:dk2>
      <a:srgbClr val="002060"/>
    </a:dk2>
    <a:lt2>
      <a:srgbClr val="DBEFF9"/>
    </a:lt2>
    <a:accent1>
      <a:srgbClr val="002060"/>
    </a:accent1>
    <a:accent2>
      <a:srgbClr val="0042C7"/>
    </a:accent2>
    <a:accent3>
      <a:srgbClr val="F2F2F2"/>
    </a:accent3>
    <a:accent4>
      <a:srgbClr val="A5A5A5"/>
    </a:accent4>
    <a:accent5>
      <a:srgbClr val="82B1E4"/>
    </a:accent5>
    <a:accent6>
      <a:srgbClr val="C0D8F1"/>
    </a:accent6>
    <a:hlink>
      <a:srgbClr val="0042C7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Prilagođeno 4">
    <a:dk1>
      <a:sysClr val="windowText" lastClr="000000"/>
    </a:dk1>
    <a:lt1>
      <a:sysClr val="window" lastClr="FFFFFF"/>
    </a:lt1>
    <a:dk2>
      <a:srgbClr val="002060"/>
    </a:dk2>
    <a:lt2>
      <a:srgbClr val="DBEFF9"/>
    </a:lt2>
    <a:accent1>
      <a:srgbClr val="002060"/>
    </a:accent1>
    <a:accent2>
      <a:srgbClr val="0042C7"/>
    </a:accent2>
    <a:accent3>
      <a:srgbClr val="F2F2F2"/>
    </a:accent3>
    <a:accent4>
      <a:srgbClr val="A5A5A5"/>
    </a:accent4>
    <a:accent5>
      <a:srgbClr val="82B1E4"/>
    </a:accent5>
    <a:accent6>
      <a:srgbClr val="C0D8F1"/>
    </a:accent6>
    <a:hlink>
      <a:srgbClr val="0042C7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Prilagođeno 4">
    <a:dk1>
      <a:sysClr val="windowText" lastClr="000000"/>
    </a:dk1>
    <a:lt1>
      <a:sysClr val="window" lastClr="FFFFFF"/>
    </a:lt1>
    <a:dk2>
      <a:srgbClr val="002060"/>
    </a:dk2>
    <a:lt2>
      <a:srgbClr val="DBEFF9"/>
    </a:lt2>
    <a:accent1>
      <a:srgbClr val="002060"/>
    </a:accent1>
    <a:accent2>
      <a:srgbClr val="0042C7"/>
    </a:accent2>
    <a:accent3>
      <a:srgbClr val="F2F2F2"/>
    </a:accent3>
    <a:accent4>
      <a:srgbClr val="A5A5A5"/>
    </a:accent4>
    <a:accent5>
      <a:srgbClr val="82B1E4"/>
    </a:accent5>
    <a:accent6>
      <a:srgbClr val="C0D8F1"/>
    </a:accent6>
    <a:hlink>
      <a:srgbClr val="0042C7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1794</TotalTime>
  <Words>1100</Words>
  <Application>Microsoft Office PowerPoint</Application>
  <PresentationFormat>On-screen Show (4:3)</PresentationFormat>
  <Paragraphs>115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Courier New</vt:lpstr>
      <vt:lpstr>Inter</vt:lpstr>
      <vt:lpstr>Tahoma</vt:lpstr>
      <vt:lpstr>Wingdings</vt:lpstr>
      <vt:lpstr>Wingdings 2</vt:lpstr>
      <vt:lpstr>Djeljenik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sinisa</dc:creator>
  <cp:lastModifiedBy>Sinisa Bronic</cp:lastModifiedBy>
  <cp:revision>148</cp:revision>
  <cp:lastPrinted>2018-10-15T08:45:55Z</cp:lastPrinted>
  <dcterms:created xsi:type="dcterms:W3CDTF">2016-03-01T10:47:33Z</dcterms:created>
  <dcterms:modified xsi:type="dcterms:W3CDTF">2025-02-14T10:59:44Z</dcterms:modified>
</cp:coreProperties>
</file>