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403" r:id="rId2"/>
    <p:sldId id="404" r:id="rId3"/>
    <p:sldId id="408" r:id="rId4"/>
    <p:sldId id="401" r:id="rId5"/>
    <p:sldId id="402" r:id="rId6"/>
    <p:sldId id="405" r:id="rId7"/>
    <p:sldId id="406" r:id="rId8"/>
    <p:sldId id="407" r:id="rId9"/>
  </p:sldIdLst>
  <p:sldSz cx="9144000" cy="6858000" type="screen4x3"/>
  <p:notesSz cx="6858000" cy="9945688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FED2"/>
    <a:srgbClr val="D2FED2"/>
    <a:srgbClr val="336B87"/>
    <a:srgbClr val="336B23"/>
    <a:srgbClr val="874F33"/>
    <a:srgbClr val="874F51"/>
    <a:srgbClr val="002E29"/>
    <a:srgbClr val="003A33"/>
    <a:srgbClr val="00423A"/>
    <a:srgbClr val="005C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388" autoAdjust="0"/>
    <p:restoredTop sz="86446" autoAdjust="0"/>
  </p:normalViewPr>
  <p:slideViewPr>
    <p:cSldViewPr snapToGrid="0">
      <p:cViewPr varScale="1">
        <p:scale>
          <a:sx n="114" d="100"/>
          <a:sy n="114" d="100"/>
        </p:scale>
        <p:origin x="110" y="13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36" d="100"/>
          <a:sy n="136" d="100"/>
        </p:scale>
        <p:origin x="6158" y="11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485775"/>
            <a:ext cx="5715000" cy="42862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799" y="5173440"/>
            <a:ext cx="5714999" cy="398738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algn="l"/>
            <a:fld id="{D20FD794-152A-4697-BDC3-2127A18F0A1F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87773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687BE2-FB04-B284-C450-B09CE87980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960B9D7-BC37-BAC7-6616-5B72D25D601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F89F65D-70A4-679E-1E7D-475CE3944C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4C5F19-1912-0CB4-8DD4-6A1015CB7B7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/>
            <a:fld id="{D20FD794-152A-4697-BDC3-2127A18F0A1F}" type="slidenum">
              <a:rPr lang="en-US" smtClean="0"/>
              <a:pPr algn="l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11200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64988E-B31D-12C4-2293-6092C26C22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7DF0E6D-9587-4E83-86DE-7BDB159062A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E21F104-796E-C988-9286-6518A339EC1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0D8F08-E671-C91E-88C1-655C1F08B84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/>
            <a:fld id="{D20FD794-152A-4697-BDC3-2127A18F0A1F}" type="slidenum">
              <a:rPr lang="en-US" smtClean="0"/>
              <a:pPr algn="l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61105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EF3A22-713C-4DD0-3FB3-7A630A6335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2814742-6E60-5111-8538-CDBF3067F47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330B964-0FDE-C372-23F4-1A80CCE3E7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A710DA-129E-F542-2369-77C99F842E1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/>
            <a:fld id="{D20FD794-152A-4697-BDC3-2127A18F0A1F}" type="slidenum">
              <a:rPr lang="en-US" smtClean="0"/>
              <a:pPr algn="l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73110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/>
            <a:fld id="{D20FD794-152A-4697-BDC3-2127A18F0A1F}" type="slidenum">
              <a:rPr lang="en-US" smtClean="0"/>
              <a:pPr algn="l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34220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C1FED5-19CF-C48C-0BC0-15FEE71A85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E5A47BE-8FA9-8BD5-A7CB-510A856DFEC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F35D704-3F7A-9AAC-FE47-C9EE3AB2437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F0A96D-D27D-7FB8-41CB-37E332FBB31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/>
            <a:fld id="{D20FD794-152A-4697-BDC3-2127A18F0A1F}" type="slidenum">
              <a:rPr lang="en-US" smtClean="0"/>
              <a:pPr algn="l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19994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D66410-4FA5-E364-76C6-A851A92639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7E4A141-68A5-2112-A65E-B918049F0C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AC42177-33D0-8AA7-614A-1151B7F1186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D72301-73C4-D00E-7C8C-ECDD5CD6B98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/>
            <a:fld id="{D20FD794-152A-4697-BDC3-2127A18F0A1F}" type="slidenum">
              <a:rPr lang="en-US" smtClean="0"/>
              <a:pPr algn="l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52584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6F43DB-F20E-7948-2641-F6FF4CA4FC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D215290-3D26-6A20-7338-1ED77DFB99C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B7468BB-7010-8553-0F6E-89CA4511DA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766666-F0A1-CEC5-656A-D209849A5F3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/>
            <a:fld id="{D20FD794-152A-4697-BDC3-2127A18F0A1F}" type="slidenum">
              <a:rPr lang="en-US" smtClean="0"/>
              <a:pPr algn="l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90755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ABC9B6-8D4B-212A-D5BD-F88BA30A8E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AD8BB54-5C34-8278-9051-04ADCE36154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1AFCF45-0418-6CA8-6D91-0E2B7737E4A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6DCC27-69DA-FAE2-600E-B1638B1C6BC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/>
            <a:fld id="{D20FD794-152A-4697-BDC3-2127A18F0A1F}" type="slidenum">
              <a:rPr lang="en-US" smtClean="0"/>
              <a:pPr algn="l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0778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spect="1"/>
          </p:cNvSpPr>
          <p:nvPr userDrawn="1"/>
        </p:nvSpPr>
        <p:spPr>
          <a:xfrm>
            <a:off x="334900" y="3035300"/>
            <a:ext cx="8469108" cy="2079637"/>
          </a:xfrm>
          <a:prstGeom prst="rect">
            <a:avLst/>
          </a:prstGeom>
          <a:solidFill>
            <a:srgbClr val="336B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7794" y="3124201"/>
            <a:ext cx="8395274" cy="1990737"/>
          </a:xfrm>
          <a:noFill/>
          <a:effectLst/>
        </p:spPr>
        <p:txBody>
          <a:bodyPr anchor="ctr">
            <a:normAutofit/>
          </a:bodyPr>
          <a:lstStyle>
            <a:lvl1pPr>
              <a:defRPr sz="3600">
                <a:solidFill>
                  <a:schemeClr val="bg1">
                    <a:lumMod val="85000"/>
                  </a:schemeClr>
                </a:solidFill>
                <a:latin typeface="Calibri" panose="020F050202020403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hr-HR" dirty="0"/>
              <a:t>Uredite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7796" y="5192818"/>
            <a:ext cx="8395272" cy="5903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buNone/>
              <a:defRPr lang="en-US" sz="2400" b="0" kern="1200" cap="none" baseline="0" dirty="0">
                <a:solidFill>
                  <a:srgbClr val="0D352B"/>
                </a:solidFill>
                <a:latin typeface="Calibri" panose="020F050202020403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dirty="0"/>
              <a:t>Uredite stil podnaslova matrice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334899" y="158936"/>
            <a:ext cx="8587645" cy="5554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sz="135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794" y="193523"/>
            <a:ext cx="3097965" cy="486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62642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aglavlje sekcij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ubtitle 2"/>
          <p:cNvSpPr>
            <a:spLocks noGrp="1"/>
          </p:cNvSpPr>
          <p:nvPr>
            <p:ph type="subTitle" idx="1"/>
          </p:nvPr>
        </p:nvSpPr>
        <p:spPr>
          <a:xfrm>
            <a:off x="397796" y="5192818"/>
            <a:ext cx="8395272" cy="5903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buNone/>
              <a:defRPr lang="en-US" sz="2100" b="0" kern="1200" cap="none" baseline="0" dirty="0">
                <a:solidFill>
                  <a:srgbClr val="0D352B"/>
                </a:solidFill>
                <a:latin typeface="Calibri" panose="020F050202020403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dirty="0"/>
              <a:t>Uredite stil podnaslova matrice</a:t>
            </a:r>
            <a:endParaRPr lang="en-US" dirty="0"/>
          </a:p>
        </p:txBody>
      </p:sp>
      <p:sp>
        <p:nvSpPr>
          <p:cNvPr id="21" name="Rectangle 20"/>
          <p:cNvSpPr/>
          <p:nvPr userDrawn="1"/>
        </p:nvSpPr>
        <p:spPr>
          <a:xfrm>
            <a:off x="334899" y="183493"/>
            <a:ext cx="8587645" cy="5652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sz="135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794" y="232287"/>
            <a:ext cx="3145506" cy="475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23574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sa teks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342900" y="6273552"/>
            <a:ext cx="743552" cy="365125"/>
          </a:xfrm>
          <a:prstGeom prst="rect">
            <a:avLst/>
          </a:prstGeom>
        </p:spPr>
        <p:txBody>
          <a:bodyPr/>
          <a:lstStyle/>
          <a:p>
            <a:fld id="{1F01F136-3CCB-4318-865D-D27BD26FB2C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1"/>
          </p:nvPr>
        </p:nvSpPr>
        <p:spPr>
          <a:xfrm>
            <a:off x="342900" y="2076450"/>
            <a:ext cx="8472488" cy="39814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82122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stupca tek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41313" y="2076451"/>
            <a:ext cx="4066794" cy="37846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214313" indent="-229500" algn="l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bg1">
                  <a:lumMod val="50000"/>
                </a:schemeClr>
              </a:buClr>
              <a:buSzPct val="92000"/>
              <a:buFont typeface="Courier New" panose="02070309020205020404" pitchFamily="49" charset="0"/>
              <a:buChar char="o"/>
              <a:defRPr lang="hr-HR" sz="21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313" indent="-229500" algn="l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bg1">
                  <a:lumMod val="50000"/>
                </a:schemeClr>
              </a:buClr>
              <a:buSzPct val="92000"/>
              <a:buFont typeface="Courier New" panose="02070309020205020404" pitchFamily="49" charset="0"/>
              <a:buChar char="o"/>
              <a:defRPr lang="hr-HR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686813" indent="-214313">
              <a:buFont typeface="Wingdings" panose="05000000000000000000" pitchFamily="2" charset="2"/>
              <a:buChar char="§"/>
              <a:defRPr>
                <a:latin typeface="Calibri" panose="020F0502020204030204" pitchFamily="34" charset="0"/>
              </a:defRPr>
            </a:lvl3pPr>
            <a:lvl4pPr marL="884588" indent="-128588">
              <a:buFont typeface="Wingdings" panose="05000000000000000000" pitchFamily="2" charset="2"/>
              <a:buChar char="§"/>
              <a:defRPr>
                <a:latin typeface="Calibri" panose="020F0502020204030204" pitchFamily="34" charset="0"/>
              </a:defRPr>
            </a:lvl4pPr>
            <a:lvl5pPr marL="1154588" indent="-128588">
              <a:buFont typeface="Wingdings" panose="05000000000000000000" pitchFamily="2" charset="2"/>
              <a:buChar char="§"/>
              <a:defRPr>
                <a:latin typeface="Calibri" panose="020F0502020204030204" pitchFamily="34" charset="0"/>
              </a:defRPr>
            </a:lvl5pPr>
          </a:lstStyle>
          <a:p>
            <a:pPr marL="214313" lvl="0" indent="-229500" algn="l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rgbClr val="1C7661"/>
              </a:buClr>
              <a:buSzPct val="98000"/>
              <a:buFont typeface="Wingdings" panose="05000000000000000000" pitchFamily="2" charset="2"/>
              <a:buChar char="§"/>
            </a:pPr>
            <a:r>
              <a:rPr lang="hr-HR" dirty="0"/>
              <a:t>Uredite stilove teksta matrice</a:t>
            </a:r>
          </a:p>
          <a:p>
            <a:pPr marL="472500" lvl="1" indent="-229500" algn="l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rgbClr val="1C7661"/>
              </a:buClr>
              <a:buSzPct val="98000"/>
              <a:buFont typeface="Wingdings" panose="05000000000000000000" pitchFamily="2" charset="2"/>
              <a:buChar char="§"/>
            </a:pPr>
            <a:r>
              <a:rPr lang="hr-HR" dirty="0"/>
              <a:t>Druga razina</a:t>
            </a:r>
          </a:p>
          <a:p>
            <a:pPr lvl="2"/>
            <a:r>
              <a:rPr lang="hr-HR" dirty="0"/>
              <a:t>Treća razina</a:t>
            </a:r>
          </a:p>
          <a:p>
            <a:pPr lvl="3"/>
            <a:r>
              <a:rPr lang="hr-HR" dirty="0"/>
              <a:t>Četvrta razina</a:t>
            </a:r>
          </a:p>
          <a:p>
            <a:pPr lvl="4"/>
            <a:r>
              <a:rPr lang="hr-HR" dirty="0"/>
              <a:t>Peta razina</a:t>
            </a:r>
            <a:endParaRPr lang="en-US" dirty="0"/>
          </a:p>
          <a:p>
            <a:pPr marL="472500" lvl="1" indent="-229500" algn="l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rgbClr val="1C7661"/>
              </a:buClr>
              <a:buSzPct val="98000"/>
              <a:buFont typeface="Wingdings" panose="05000000000000000000" pitchFamily="2" charset="2"/>
              <a:buChar char="§"/>
            </a:pPr>
            <a:endParaRPr lang="hr-HR" dirty="0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435894" y="705124"/>
            <a:ext cx="8272212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hr-HR" dirty="0"/>
              <a:t>Uredite stil naslova matrice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half" idx="11" hasCustomPrompt="1"/>
          </p:nvPr>
        </p:nvSpPr>
        <p:spPr>
          <a:xfrm>
            <a:off x="440788" y="2076451"/>
            <a:ext cx="4066794" cy="37846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214313" indent="-229500" algn="l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bg1">
                  <a:lumMod val="50000"/>
                </a:schemeClr>
              </a:buClr>
              <a:buSzPct val="92000"/>
              <a:buFont typeface="Courier New" panose="02070309020205020404" pitchFamily="49" charset="0"/>
              <a:buChar char="o"/>
              <a:defRPr lang="hr-HR" sz="21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313" indent="-229500" algn="l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bg1">
                  <a:lumMod val="50000"/>
                </a:schemeClr>
              </a:buClr>
              <a:buSzPct val="92000"/>
              <a:buFont typeface="Courier New" panose="02070309020205020404" pitchFamily="49" charset="0"/>
              <a:buChar char="o"/>
              <a:defRPr lang="hr-HR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686813" indent="-214313">
              <a:buFont typeface="Wingdings" panose="05000000000000000000" pitchFamily="2" charset="2"/>
              <a:buChar char="§"/>
              <a:defRPr>
                <a:latin typeface="Calibri" panose="020F0502020204030204" pitchFamily="34" charset="0"/>
              </a:defRPr>
            </a:lvl3pPr>
            <a:lvl4pPr marL="884588" indent="-128588">
              <a:buFont typeface="Wingdings" panose="05000000000000000000" pitchFamily="2" charset="2"/>
              <a:buChar char="§"/>
              <a:defRPr>
                <a:latin typeface="Calibri" panose="020F0502020204030204" pitchFamily="34" charset="0"/>
              </a:defRPr>
            </a:lvl4pPr>
            <a:lvl5pPr marL="1154588" indent="-128588">
              <a:buFont typeface="Wingdings" panose="05000000000000000000" pitchFamily="2" charset="2"/>
              <a:buChar char="§"/>
              <a:defRPr>
                <a:latin typeface="Calibri" panose="020F0502020204030204" pitchFamily="34" charset="0"/>
              </a:defRPr>
            </a:lvl5pPr>
          </a:lstStyle>
          <a:p>
            <a:pPr marL="214313" lvl="0" indent="-229500" algn="l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rgbClr val="1C7661"/>
              </a:buClr>
              <a:buSzPct val="98000"/>
              <a:buFont typeface="Wingdings" panose="05000000000000000000" pitchFamily="2" charset="2"/>
              <a:buChar char="§"/>
            </a:pPr>
            <a:r>
              <a:rPr lang="hr-HR" dirty="0"/>
              <a:t>Uredite stilove teksta matrice</a:t>
            </a:r>
          </a:p>
          <a:p>
            <a:pPr marL="472500" lvl="1" indent="-229500" algn="l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rgbClr val="1C7661"/>
              </a:buClr>
              <a:buSzPct val="98000"/>
              <a:buFont typeface="Wingdings" panose="05000000000000000000" pitchFamily="2" charset="2"/>
              <a:buChar char="§"/>
            </a:pPr>
            <a:r>
              <a:rPr lang="hr-HR" dirty="0"/>
              <a:t>Druga razina</a:t>
            </a:r>
          </a:p>
          <a:p>
            <a:pPr lvl="2"/>
            <a:r>
              <a:rPr lang="hr-HR" dirty="0"/>
              <a:t>Treća razina</a:t>
            </a:r>
          </a:p>
          <a:p>
            <a:pPr lvl="3"/>
            <a:r>
              <a:rPr lang="hr-HR" dirty="0"/>
              <a:t>Četvrta razina</a:t>
            </a:r>
          </a:p>
          <a:p>
            <a:pPr lvl="4"/>
            <a:r>
              <a:rPr lang="hr-HR" dirty="0"/>
              <a:t>Peta razina</a:t>
            </a:r>
            <a:endParaRPr lang="en-US" dirty="0"/>
          </a:p>
          <a:p>
            <a:pPr marL="472500" lvl="1" indent="-229500" algn="l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rgbClr val="1C7661"/>
              </a:buClr>
              <a:buSzPct val="98000"/>
              <a:buFont typeface="Wingdings" panose="05000000000000000000" pitchFamily="2" charset="2"/>
              <a:buChar char="§"/>
            </a:pPr>
            <a:endParaRPr lang="hr-HR" dirty="0"/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342900" y="6273552"/>
            <a:ext cx="743552" cy="365125"/>
          </a:xfrm>
          <a:prstGeom prst="rect">
            <a:avLst/>
          </a:prstGeom>
        </p:spPr>
        <p:txBody>
          <a:bodyPr/>
          <a:lstStyle/>
          <a:p>
            <a:fld id="{1F01F136-3CCB-4318-865D-D27BD26FB2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6464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sa slik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5" name="ClipArt Placeholder 4"/>
          <p:cNvSpPr>
            <a:spLocks noGrp="1"/>
          </p:cNvSpPr>
          <p:nvPr>
            <p:ph type="clipArt" sz="quarter" idx="11"/>
          </p:nvPr>
        </p:nvSpPr>
        <p:spPr>
          <a:xfrm>
            <a:off x="4686300" y="2133600"/>
            <a:ext cx="4132660" cy="3986213"/>
          </a:xfrm>
        </p:spPr>
        <p:txBody>
          <a:bodyPr/>
          <a:lstStyle/>
          <a:p>
            <a:endParaRPr lang="hr-HR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369094" y="2145323"/>
            <a:ext cx="4150519" cy="399830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342900" y="6273552"/>
            <a:ext cx="743552" cy="365125"/>
          </a:xfrm>
          <a:prstGeom prst="rect">
            <a:avLst/>
          </a:prstGeom>
        </p:spPr>
        <p:txBody>
          <a:bodyPr/>
          <a:lstStyle/>
          <a:p>
            <a:fld id="{1F01F136-3CCB-4318-865D-D27BD26FB2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0939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s tekstom i naglašenim okvir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35895" y="2066926"/>
            <a:ext cx="5477888" cy="3794125"/>
          </a:xfrm>
          <a:prstGeom prst="rect">
            <a:avLst/>
          </a:prstGeom>
        </p:spPr>
        <p:txBody>
          <a:bodyPr anchor="t">
            <a:normAutofit/>
          </a:bodyPr>
          <a:lstStyle>
            <a:lvl1pPr marL="214313" indent="-229500" algn="l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rgbClr val="1C7661"/>
              </a:buClr>
              <a:buSzPct val="98000"/>
              <a:buFont typeface="Wingdings" panose="05000000000000000000" pitchFamily="2" charset="2"/>
              <a:buChar char="§"/>
              <a:defRPr lang="hr-HR" sz="21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72500" indent="-229500" algn="l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rgbClr val="1C7661"/>
              </a:buClr>
              <a:buSzPct val="98000"/>
              <a:buFont typeface="Wingdings" panose="05000000000000000000" pitchFamily="2" charset="2"/>
              <a:buChar char="§"/>
              <a:defRPr lang="hr-HR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675000" indent="-202500">
              <a:buFont typeface="Wingdings" panose="05000000000000000000" pitchFamily="2" charset="2"/>
              <a:buChar char="§"/>
              <a:defRPr>
                <a:latin typeface="Calibri" panose="020F0502020204030204" pitchFamily="34" charset="0"/>
              </a:defRPr>
            </a:lvl3pPr>
            <a:lvl4pPr marL="931500" indent="-175500">
              <a:buFont typeface="Wingdings" panose="05000000000000000000" pitchFamily="2" charset="2"/>
              <a:buChar char="§"/>
              <a:defRPr>
                <a:latin typeface="Calibri" panose="020F0502020204030204" pitchFamily="34" charset="0"/>
              </a:defRPr>
            </a:lvl4pPr>
            <a:lvl5pPr marL="1201500" indent="-175500">
              <a:buFont typeface="Wingdings" panose="05000000000000000000" pitchFamily="2" charset="2"/>
              <a:buChar char="§"/>
              <a:defRPr>
                <a:latin typeface="Calibri" panose="020F0502020204030204" pitchFamily="34" charset="0"/>
              </a:defRPr>
            </a:lvl5pPr>
          </a:lstStyle>
          <a:p>
            <a:pPr lvl="0"/>
            <a:r>
              <a:rPr lang="hr-HR" dirty="0"/>
              <a:t>Uredite stilove teksta matrice</a:t>
            </a:r>
          </a:p>
          <a:p>
            <a:pPr lvl="1"/>
            <a:r>
              <a:rPr lang="hr-HR" dirty="0"/>
              <a:t>Druga razina</a:t>
            </a:r>
          </a:p>
          <a:p>
            <a:pPr lvl="2"/>
            <a:r>
              <a:rPr lang="hr-HR" dirty="0"/>
              <a:t>Treća razina</a:t>
            </a:r>
          </a:p>
          <a:p>
            <a:pPr lvl="3"/>
            <a:r>
              <a:rPr lang="hr-HR" dirty="0"/>
              <a:t>Četvrta razina</a:t>
            </a:r>
          </a:p>
          <a:p>
            <a:pPr lvl="4"/>
            <a:r>
              <a:rPr lang="hr-HR" dirty="0"/>
              <a:t>Peta razina</a:t>
            </a:r>
            <a:endParaRPr lang="en-US" dirty="0"/>
          </a:p>
          <a:p>
            <a:pPr lvl="1"/>
            <a:endParaRPr lang="hr-H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042992" y="2066926"/>
            <a:ext cx="2665115" cy="3794125"/>
          </a:xfrm>
          <a:prstGeom prst="rect">
            <a:avLst/>
          </a:prstGeom>
          <a:solidFill>
            <a:srgbClr val="003A33"/>
          </a:solidFill>
        </p:spPr>
        <p:txBody>
          <a:bodyPr anchor="t">
            <a:normAutofit/>
          </a:bodyPr>
          <a:lstStyle>
            <a:lvl1pPr marL="0" indent="0" algn="l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bg1"/>
              </a:buClr>
              <a:buSzPct val="92000"/>
              <a:buFont typeface="Courier New" panose="02070309020205020404" pitchFamily="49" charset="0"/>
              <a:buNone/>
              <a:defRPr lang="hr-HR" sz="1500" kern="1200" dirty="0" smtClean="0">
                <a:solidFill>
                  <a:schemeClr val="bg1">
                    <a:lumMod val="85000"/>
                  </a:schemeClr>
                </a:solidFill>
                <a:latin typeface="Calibri" panose="020F050202020403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313" indent="-229500" algn="l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bg1"/>
              </a:buClr>
              <a:buSzPct val="92000"/>
              <a:buFont typeface="Courier New" panose="02070309020205020404" pitchFamily="49" charset="0"/>
              <a:buChar char="o"/>
              <a:defRPr lang="hr-HR" sz="1350" kern="12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686813" indent="-214313">
              <a:buFont typeface="Wingdings" panose="05000000000000000000" pitchFamily="2" charset="2"/>
              <a:buChar char="§"/>
              <a:defRPr/>
            </a:lvl3pPr>
            <a:lvl4pPr marL="884588" indent="-128588">
              <a:buFont typeface="Wingdings" panose="05000000000000000000" pitchFamily="2" charset="2"/>
              <a:buChar char="§"/>
              <a:defRPr/>
            </a:lvl4pPr>
            <a:lvl5pPr marL="1154588" indent="-128588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hr-HR" dirty="0"/>
              <a:t>Uredite stilove teksta matrice</a:t>
            </a:r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435894" y="705124"/>
            <a:ext cx="8272212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hr-HR" dirty="0"/>
              <a:t>Uredite stil naslova matrice</a:t>
            </a:r>
            <a:endParaRPr lang="en-US" dirty="0"/>
          </a:p>
        </p:txBody>
      </p:sp>
      <p:sp>
        <p:nvSpPr>
          <p:cNvPr id="2" name="Slide Number Placeholder 2">
            <a:extLst>
              <a:ext uri="{FF2B5EF4-FFF2-40B4-BE49-F238E27FC236}">
                <a16:creationId xmlns:a16="http://schemas.microsoft.com/office/drawing/2014/main" id="{9A8730BF-7E81-F091-0640-D4661907148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342900" y="6273552"/>
            <a:ext cx="743552" cy="365125"/>
          </a:xfrm>
          <a:prstGeom prst="rect">
            <a:avLst/>
          </a:prstGeom>
        </p:spPr>
        <p:txBody>
          <a:bodyPr/>
          <a:lstStyle/>
          <a:p>
            <a:fld id="{1F01F136-3CCB-4318-865D-D27BD26FB2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8343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Zavrs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34900" y="2005932"/>
            <a:ext cx="8447150" cy="2752825"/>
          </a:xfrm>
          <a:prstGeom prst="rect">
            <a:avLst/>
          </a:prstGeom>
          <a:solidFill>
            <a:srgbClr val="003A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6" name="Title 1"/>
          <p:cNvSpPr>
            <a:spLocks noGrp="1"/>
          </p:cNvSpPr>
          <p:nvPr>
            <p:ph type="title" hasCustomPrompt="1"/>
          </p:nvPr>
        </p:nvSpPr>
        <p:spPr>
          <a:xfrm>
            <a:off x="422369" y="2829789"/>
            <a:ext cx="8272212" cy="1013800"/>
          </a:xfrm>
        </p:spPr>
        <p:txBody>
          <a:bodyPr/>
          <a:lstStyle>
            <a:lvl1pPr algn="ctr">
              <a:defRPr baseline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hr-HR" dirty="0"/>
              <a:t>Tekst </a:t>
            </a:r>
            <a:endParaRPr lang="en-US" dirty="0"/>
          </a:p>
        </p:txBody>
      </p:sp>
      <p:sp>
        <p:nvSpPr>
          <p:cNvPr id="2" name="Slide Number Placeholder 2">
            <a:extLst>
              <a:ext uri="{FF2B5EF4-FFF2-40B4-BE49-F238E27FC236}">
                <a16:creationId xmlns:a16="http://schemas.microsoft.com/office/drawing/2014/main" id="{B21C83EB-BB17-F913-7351-E690072E709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342900" y="6273552"/>
            <a:ext cx="743552" cy="365125"/>
          </a:xfrm>
          <a:prstGeom prst="rect">
            <a:avLst/>
          </a:prstGeom>
        </p:spPr>
        <p:txBody>
          <a:bodyPr/>
          <a:lstStyle/>
          <a:p>
            <a:fld id="{1F01F136-3CCB-4318-865D-D27BD26FB2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4041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151B656-628E-79B9-75EB-8BD7666B290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342900" y="6273552"/>
            <a:ext cx="743552" cy="365125"/>
          </a:xfrm>
          <a:prstGeom prst="rect">
            <a:avLst/>
          </a:prstGeom>
        </p:spPr>
        <p:txBody>
          <a:bodyPr/>
          <a:lstStyle/>
          <a:p>
            <a:fld id="{1F01F136-3CCB-4318-865D-D27BD26FB2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720131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slov i sadržaj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435894" y="705124"/>
            <a:ext cx="8272212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hr-HR" dirty="0"/>
              <a:t>Uredite stil naslova matrice</a:t>
            </a:r>
            <a:endParaRPr lang="en-US" dirty="0"/>
          </a:p>
        </p:txBody>
      </p:sp>
      <p:sp>
        <p:nvSpPr>
          <p:cNvPr id="2" name="Slide Number Placeholder 2">
            <a:extLst>
              <a:ext uri="{FF2B5EF4-FFF2-40B4-BE49-F238E27FC236}">
                <a16:creationId xmlns:a16="http://schemas.microsoft.com/office/drawing/2014/main" id="{07B5D22B-626E-CF69-5962-853C290D53D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342900" y="6273552"/>
            <a:ext cx="743552" cy="365125"/>
          </a:xfrm>
          <a:prstGeom prst="rect">
            <a:avLst/>
          </a:prstGeom>
        </p:spPr>
        <p:txBody>
          <a:bodyPr/>
          <a:lstStyle/>
          <a:p>
            <a:fld id="{1F01F136-3CCB-4318-865D-D27BD26FB2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64191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901" y="705124"/>
            <a:ext cx="8473311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hr-HR" dirty="0"/>
              <a:t>Uredite stil naslova matrice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031610" y="457767"/>
            <a:ext cx="2777490" cy="1080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3183255" y="457767"/>
            <a:ext cx="2777490" cy="108000"/>
          </a:xfrm>
          <a:prstGeom prst="rect">
            <a:avLst/>
          </a:prstGeom>
          <a:solidFill>
            <a:srgbClr val="005C5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Rectangle 10"/>
          <p:cNvSpPr/>
          <p:nvPr userDrawn="1"/>
        </p:nvSpPr>
        <p:spPr>
          <a:xfrm>
            <a:off x="334900" y="457767"/>
            <a:ext cx="2777490" cy="108000"/>
          </a:xfrm>
          <a:prstGeom prst="rect">
            <a:avLst/>
          </a:prstGeom>
          <a:solidFill>
            <a:srgbClr val="003A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334900" y="2000251"/>
            <a:ext cx="8473312" cy="41259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hr-HR" dirty="0"/>
          </a:p>
        </p:txBody>
      </p:sp>
      <p:sp>
        <p:nvSpPr>
          <p:cNvPr id="3" name="TextBox 2"/>
          <p:cNvSpPr txBox="1"/>
          <p:nvPr userDrawn="1"/>
        </p:nvSpPr>
        <p:spPr>
          <a:xfrm>
            <a:off x="6286500" y="6362338"/>
            <a:ext cx="25217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r-HR" sz="1200" b="1" dirty="0">
                <a:solidFill>
                  <a:srgbClr val="874F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www.edukacijE.hr</a:t>
            </a:r>
          </a:p>
        </p:txBody>
      </p:sp>
      <p:sp>
        <p:nvSpPr>
          <p:cNvPr id="9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334900" y="6454939"/>
            <a:ext cx="743552" cy="184398"/>
          </a:xfrm>
          <a:prstGeom prst="rect">
            <a:avLst/>
          </a:prstGeom>
        </p:spPr>
        <p:txBody>
          <a:bodyPr/>
          <a:lstStyle>
            <a:lvl1pPr>
              <a:defRPr sz="800" b="0">
                <a:latin typeface="+mn-lt"/>
              </a:defRPr>
            </a:lvl1pPr>
          </a:lstStyle>
          <a:p>
            <a:fld id="{1F01F136-3CCB-4318-865D-D27BD26FB2C0}" type="slidenum">
              <a:rPr lang="en-US" smtClean="0"/>
              <a:pPr/>
              <a:t>‹#›</a:t>
            </a:fld>
            <a:r>
              <a:rPr lang="hr-HR" dirty="0"/>
              <a:t> / </a:t>
            </a:r>
            <a:r>
              <a:rPr lang="hr-HR" dirty="0" err="1"/>
              <a:t>total’s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2549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2" r:id="rId3"/>
    <p:sldLayoutId id="2147483664" r:id="rId4"/>
    <p:sldLayoutId id="2147483673" r:id="rId5"/>
    <p:sldLayoutId id="2147483666" r:id="rId6"/>
    <p:sldLayoutId id="2147483669" r:id="rId7"/>
    <p:sldLayoutId id="2147483671" r:id="rId8"/>
    <p:sldLayoutId id="2147483662" r:id="rId9"/>
  </p:sldLayoutIdLst>
  <p:hf hdr="0" ftr="0" dt="0"/>
  <p:txStyles>
    <p:titleStyle>
      <a:lvl1pPr algn="l" defTabSz="342900" rtl="0" eaLnBrk="1" latinLnBrk="0" hangingPunct="1">
        <a:spcBef>
          <a:spcPct val="0"/>
        </a:spcBef>
        <a:buNone/>
        <a:defRPr sz="3000" b="1" kern="1200" cap="none" baseline="0">
          <a:solidFill>
            <a:srgbClr val="002E29"/>
          </a:solidFill>
          <a:latin typeface="Calibri" panose="020F0502020204030204" pitchFamily="34" charset="0"/>
          <a:ea typeface="Tahoma" panose="020B0604030504040204" pitchFamily="34" charset="0"/>
          <a:cs typeface="Tahoma" panose="020B0604030504040204" pitchFamily="34" charset="0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9500" indent="-229500" algn="l" defTabSz="342900" rtl="0" eaLnBrk="1" latinLnBrk="0" hangingPunct="1">
        <a:spcBef>
          <a:spcPct val="20000"/>
        </a:spcBef>
        <a:spcAft>
          <a:spcPts val="450"/>
        </a:spcAft>
        <a:buClr>
          <a:srgbClr val="1C7661"/>
        </a:buClr>
        <a:buSzPct val="98000"/>
        <a:buFont typeface="Wingdings" panose="05000000000000000000" pitchFamily="2" charset="2"/>
        <a:buChar char="§"/>
        <a:defRPr sz="2400" kern="1200">
          <a:solidFill>
            <a:schemeClr val="tx1">
              <a:lumMod val="75000"/>
              <a:lumOff val="25000"/>
            </a:schemeClr>
          </a:solidFill>
          <a:latin typeface="Calibri" panose="020F0502020204030204" pitchFamily="34" charset="0"/>
          <a:ea typeface="Tahoma" panose="020B0604030504040204" pitchFamily="34" charset="0"/>
          <a:cs typeface="Tahoma" panose="020B0604030504040204" pitchFamily="34" charset="0"/>
        </a:defRPr>
      </a:lvl1pPr>
      <a:lvl2pPr marL="472500" indent="-229500" algn="l" defTabSz="342900" rtl="0" eaLnBrk="1" latinLnBrk="0" hangingPunct="1">
        <a:spcBef>
          <a:spcPct val="20000"/>
        </a:spcBef>
        <a:spcAft>
          <a:spcPts val="450"/>
        </a:spcAft>
        <a:buClr>
          <a:srgbClr val="1C7661"/>
        </a:buClr>
        <a:buSzPct val="98000"/>
        <a:buFont typeface="Wingdings" panose="05000000000000000000" pitchFamily="2" charset="2"/>
        <a:buChar char="§"/>
        <a:defRPr sz="2100" kern="1200">
          <a:solidFill>
            <a:schemeClr val="tx1">
              <a:lumMod val="75000"/>
              <a:lumOff val="25000"/>
            </a:schemeClr>
          </a:solidFill>
          <a:latin typeface="Calibri" panose="020F0502020204030204" pitchFamily="34" charset="0"/>
          <a:ea typeface="Tahoma" panose="020B0604030504040204" pitchFamily="34" charset="0"/>
          <a:cs typeface="Tahoma" panose="020B0604030504040204" pitchFamily="34" charset="0"/>
        </a:defRPr>
      </a:lvl2pPr>
      <a:lvl3pPr marL="675000" indent="-202500" algn="l" defTabSz="342900" rtl="0" eaLnBrk="1" latinLnBrk="0" hangingPunct="1">
        <a:spcBef>
          <a:spcPct val="20000"/>
        </a:spcBef>
        <a:spcAft>
          <a:spcPts val="450"/>
        </a:spcAft>
        <a:buClr>
          <a:srgbClr val="1C7661"/>
        </a:buClr>
        <a:buSzPct val="98000"/>
        <a:buFont typeface="Wingdings" panose="05000000000000000000" pitchFamily="2" charset="2"/>
        <a:buChar char="§"/>
        <a:defRPr sz="1800" kern="1200">
          <a:solidFill>
            <a:schemeClr val="tx1">
              <a:lumMod val="75000"/>
              <a:lumOff val="25000"/>
            </a:schemeClr>
          </a:solidFill>
          <a:latin typeface="Calibri" panose="020F0502020204030204" pitchFamily="34" charset="0"/>
          <a:ea typeface="Tahoma" panose="020B0604030504040204" pitchFamily="34" charset="0"/>
          <a:cs typeface="Tahoma" panose="020B0604030504040204" pitchFamily="34" charset="0"/>
        </a:defRPr>
      </a:lvl3pPr>
      <a:lvl4pPr marL="931500" indent="-175500" algn="l" defTabSz="342900" rtl="0" eaLnBrk="1" latinLnBrk="0" hangingPunct="1">
        <a:spcBef>
          <a:spcPct val="20000"/>
        </a:spcBef>
        <a:spcAft>
          <a:spcPts val="450"/>
        </a:spcAft>
        <a:buClr>
          <a:srgbClr val="1C7661"/>
        </a:buClr>
        <a:buSzPct val="98000"/>
        <a:buFont typeface="Wingdings" panose="05000000000000000000" pitchFamily="2" charset="2"/>
        <a:buChar char="§"/>
        <a:defRPr sz="1500" kern="1200">
          <a:solidFill>
            <a:schemeClr val="tx1">
              <a:lumMod val="75000"/>
              <a:lumOff val="25000"/>
            </a:schemeClr>
          </a:solidFill>
          <a:latin typeface="Calibri" panose="020F0502020204030204" pitchFamily="34" charset="0"/>
          <a:ea typeface="Tahoma" panose="020B0604030504040204" pitchFamily="34" charset="0"/>
          <a:cs typeface="Tahoma" panose="020B0604030504040204" pitchFamily="34" charset="0"/>
        </a:defRPr>
      </a:lvl4pPr>
      <a:lvl5pPr marL="1201500" indent="-175500" algn="l" defTabSz="342900" rtl="0" eaLnBrk="1" latinLnBrk="0" hangingPunct="1">
        <a:spcBef>
          <a:spcPct val="20000"/>
        </a:spcBef>
        <a:spcAft>
          <a:spcPts val="450"/>
        </a:spcAft>
        <a:buClr>
          <a:srgbClr val="1C7661"/>
        </a:buClr>
        <a:buSzPct val="98000"/>
        <a:buFont typeface="Wingdings" panose="05000000000000000000" pitchFamily="2" charset="2"/>
        <a:buChar char="§"/>
        <a:defRPr sz="1500" kern="1200">
          <a:solidFill>
            <a:schemeClr val="tx1">
              <a:lumMod val="75000"/>
              <a:lumOff val="25000"/>
            </a:schemeClr>
          </a:solidFill>
          <a:latin typeface="Calibri" panose="020F0502020204030204" pitchFamily="34" charset="0"/>
          <a:ea typeface="Tahoma" panose="020B0604030504040204" pitchFamily="34" charset="0"/>
          <a:cs typeface="Tahoma" panose="020B0604030504040204" pitchFamily="34" charset="0"/>
        </a:defRPr>
      </a:lvl5pPr>
      <a:lvl6pPr marL="142500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900" kern="1200">
          <a:solidFill>
            <a:schemeClr val="tx2"/>
          </a:solidFill>
          <a:latin typeface="+mn-lt"/>
          <a:ea typeface="+mn-ea"/>
          <a:cs typeface="+mn-cs"/>
        </a:defRPr>
      </a:lvl6pPr>
      <a:lvl7pPr marL="165000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900" kern="1200">
          <a:solidFill>
            <a:schemeClr val="tx2"/>
          </a:solidFill>
          <a:latin typeface="+mn-lt"/>
          <a:ea typeface="+mn-ea"/>
          <a:cs typeface="+mn-cs"/>
        </a:defRPr>
      </a:lvl7pPr>
      <a:lvl8pPr marL="187500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900" kern="1200">
          <a:solidFill>
            <a:schemeClr val="tx2"/>
          </a:solidFill>
          <a:latin typeface="+mn-lt"/>
          <a:ea typeface="+mn-ea"/>
          <a:cs typeface="+mn-cs"/>
        </a:defRPr>
      </a:lvl8pPr>
      <a:lvl9pPr marL="210000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9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D0575F-70A3-FB1C-3DA4-321405F16F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BE18027D-5493-5D13-427F-FB7D192DB84E}"/>
              </a:ext>
            </a:extLst>
          </p:cNvPr>
          <p:cNvSpPr txBox="1"/>
          <p:nvPr/>
        </p:nvSpPr>
        <p:spPr>
          <a:xfrm>
            <a:off x="324034" y="2706340"/>
            <a:ext cx="8584707" cy="1200329"/>
          </a:xfrm>
          <a:prstGeom prst="rect">
            <a:avLst/>
          </a:prstGeom>
          <a:solidFill>
            <a:srgbClr val="D2FED2"/>
          </a:solidFill>
        </p:spPr>
        <p:txBody>
          <a:bodyPr wrap="square">
            <a:spAutoFit/>
          </a:bodyPr>
          <a:lstStyle/>
          <a:p>
            <a:r>
              <a:rPr lang="pl-PL" b="1" i="0" dirty="0">
                <a:solidFill>
                  <a:srgbClr val="FF0000"/>
                </a:solidFill>
                <a:effectLst/>
                <a:latin typeface="Inter"/>
              </a:rPr>
              <a:t>Pitanje koje sam postavio (vidi slajdove)</a:t>
            </a:r>
          </a:p>
          <a:p>
            <a:endParaRPr lang="pl-PL" b="1" i="0" dirty="0">
              <a:solidFill>
                <a:srgbClr val="404040"/>
              </a:solidFill>
              <a:effectLst/>
              <a:latin typeface="Inter"/>
            </a:endParaRPr>
          </a:p>
          <a:p>
            <a:r>
              <a:rPr lang="pl-PL" b="1" dirty="0">
                <a:solidFill>
                  <a:srgbClr val="404040"/>
                </a:solidFill>
                <a:latin typeface="Inter"/>
              </a:rPr>
              <a:t>I ovo je dodatna instrukcija ista na svim upitima:</a:t>
            </a:r>
          </a:p>
          <a:p>
            <a:r>
              <a:rPr lang="pl-PL" b="1" i="0" dirty="0">
                <a:solidFill>
                  <a:srgbClr val="404040"/>
                </a:solidFill>
                <a:effectLst/>
                <a:latin typeface="Inter"/>
              </a:rPr>
              <a:t>(Molim kratak i jasan odgovor koji mogu staviti na power point slide)</a:t>
            </a:r>
            <a:endParaRPr lang="hr-HR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06391E1-8B01-9F1F-C368-79E31618DB12}"/>
              </a:ext>
            </a:extLst>
          </p:cNvPr>
          <p:cNvSpPr txBox="1"/>
          <p:nvPr/>
        </p:nvSpPr>
        <p:spPr>
          <a:xfrm>
            <a:off x="355105" y="4092734"/>
            <a:ext cx="8584707" cy="830997"/>
          </a:xfrm>
          <a:prstGeom prst="rect">
            <a:avLst/>
          </a:prstGeom>
          <a:solidFill>
            <a:srgbClr val="F5FED2"/>
          </a:solidFill>
        </p:spPr>
        <p:txBody>
          <a:bodyPr wrap="square">
            <a:spAutoFit/>
          </a:bodyPr>
          <a:lstStyle/>
          <a:p>
            <a:r>
              <a:rPr lang="hr-HR" sz="4800" b="1" i="0" dirty="0" err="1">
                <a:solidFill>
                  <a:srgbClr val="404040"/>
                </a:solidFill>
                <a:effectLst/>
                <a:latin typeface="Inter"/>
              </a:rPr>
              <a:t>ChatGPT</a:t>
            </a:r>
            <a:r>
              <a:rPr lang="hr-HR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hr-HR" sz="2400" b="0" i="0" dirty="0">
                <a:solidFill>
                  <a:srgbClr val="404040"/>
                </a:solidFill>
                <a:effectLst/>
                <a:latin typeface="Inter"/>
              </a:rPr>
              <a:t>odgovori</a:t>
            </a:r>
            <a:endParaRPr lang="hr-HR" sz="24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2875A35-75CD-1C11-6CB8-242F5A70777A}"/>
              </a:ext>
            </a:extLst>
          </p:cNvPr>
          <p:cNvSpPr txBox="1"/>
          <p:nvPr/>
        </p:nvSpPr>
        <p:spPr>
          <a:xfrm>
            <a:off x="324033" y="5199482"/>
            <a:ext cx="8584707" cy="83099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hr-HR" sz="4800" b="1" i="0" dirty="0" err="1">
                <a:solidFill>
                  <a:srgbClr val="404040"/>
                </a:solidFill>
                <a:effectLst/>
                <a:latin typeface="Inter"/>
              </a:rPr>
              <a:t>DeepSeek</a:t>
            </a:r>
            <a:r>
              <a:rPr lang="hr-HR" sz="4800" b="1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hr-HR" sz="2400" b="0" i="0" dirty="0">
                <a:solidFill>
                  <a:srgbClr val="404040"/>
                </a:solidFill>
                <a:effectLst/>
                <a:latin typeface="Inter"/>
              </a:rPr>
              <a:t>odgovori</a:t>
            </a:r>
            <a:endParaRPr lang="hr-HR" sz="24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2DF3AA3-5534-7BBF-C172-C5DBA65ED247}"/>
              </a:ext>
            </a:extLst>
          </p:cNvPr>
          <p:cNvSpPr/>
          <p:nvPr/>
        </p:nvSpPr>
        <p:spPr>
          <a:xfrm>
            <a:off x="204070" y="674199"/>
            <a:ext cx="870467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r-HR" sz="54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AI upit</a:t>
            </a:r>
          </a:p>
          <a:p>
            <a:pPr algn="ctr"/>
            <a:r>
              <a:rPr lang="hr-HR" sz="54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(</a:t>
            </a:r>
            <a:r>
              <a:rPr lang="hr-HR" sz="5400" b="1" cap="none" spc="0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prompt</a:t>
            </a:r>
            <a:r>
              <a:rPr lang="hr-HR" sz="54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) za svaki dan:</a:t>
            </a:r>
            <a:endParaRPr lang="en-US" sz="54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835139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7F3FAA-438E-0A4A-CA86-5FBA26D626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231B560B-7B11-7DA1-8F9B-0A5B5370BD24}"/>
              </a:ext>
            </a:extLst>
          </p:cNvPr>
          <p:cNvSpPr txBox="1"/>
          <p:nvPr/>
        </p:nvSpPr>
        <p:spPr>
          <a:xfrm>
            <a:off x="324034" y="970756"/>
            <a:ext cx="8584707" cy="369332"/>
          </a:xfrm>
          <a:prstGeom prst="rect">
            <a:avLst/>
          </a:prstGeom>
          <a:solidFill>
            <a:srgbClr val="D2FED2"/>
          </a:solidFill>
        </p:spPr>
        <p:txBody>
          <a:bodyPr wrap="square">
            <a:spAutoFit/>
          </a:bodyPr>
          <a:lstStyle/>
          <a:p>
            <a:r>
              <a:rPr lang="pl-PL" b="1" i="0" dirty="0">
                <a:solidFill>
                  <a:srgbClr val="FF0000"/>
                </a:solidFill>
                <a:effectLst/>
                <a:latin typeface="Inter"/>
              </a:rPr>
              <a:t>Radim na izgradnji svog osobnog brenda na Linkedinu, kako mi možete pomoći? </a:t>
            </a:r>
            <a:endParaRPr lang="hr-HR" b="1" dirty="0">
              <a:solidFill>
                <a:srgbClr val="FF00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EBDFCD8-A726-2D4D-5AFE-82ED86307D4A}"/>
              </a:ext>
            </a:extLst>
          </p:cNvPr>
          <p:cNvSpPr txBox="1"/>
          <p:nvPr/>
        </p:nvSpPr>
        <p:spPr>
          <a:xfrm>
            <a:off x="324033" y="1398360"/>
            <a:ext cx="8584707" cy="830997"/>
          </a:xfrm>
          <a:prstGeom prst="rect">
            <a:avLst/>
          </a:prstGeom>
          <a:solidFill>
            <a:srgbClr val="F5FED2"/>
          </a:solidFill>
        </p:spPr>
        <p:txBody>
          <a:bodyPr wrap="square">
            <a:spAutoFit/>
          </a:bodyPr>
          <a:lstStyle/>
          <a:p>
            <a:r>
              <a:rPr lang="hr-HR" sz="1600" dirty="0"/>
              <a:t>Mogu vam pomoći definirati jasnu strategiju osobnog brenda, optimizirati LinkedIn profil, kreirati privlačan sadržaj i ostvariti kvalitetne profesionalne veze – sve kako biste se istaknuli i izgradili snažan online ugled.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287626D-2984-9EDE-9CAD-F137F323E41C}"/>
              </a:ext>
            </a:extLst>
          </p:cNvPr>
          <p:cNvSpPr txBox="1"/>
          <p:nvPr/>
        </p:nvSpPr>
        <p:spPr>
          <a:xfrm>
            <a:off x="324033" y="2389698"/>
            <a:ext cx="8584707" cy="353943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hr-HR" sz="1600" dirty="0"/>
              <a:t>Definiraj Ciljeve:</a:t>
            </a:r>
            <a:br>
              <a:rPr lang="hr-HR" sz="1600" dirty="0"/>
            </a:br>
            <a:r>
              <a:rPr lang="hr-HR" sz="1600" dirty="0"/>
              <a:t>	jasno odredi ciljeve i ciljnu publiku.</a:t>
            </a:r>
          </a:p>
          <a:p>
            <a:pPr marL="342900" indent="-342900">
              <a:buFont typeface="+mj-lt"/>
              <a:buAutoNum type="arabicPeriod"/>
            </a:pPr>
            <a:r>
              <a:rPr lang="hr-HR" sz="1600" dirty="0"/>
              <a:t>Optimiziraj Profil:</a:t>
            </a:r>
            <a:br>
              <a:rPr lang="hr-HR" sz="1600" dirty="0"/>
            </a:br>
            <a:r>
              <a:rPr lang="hr-HR" sz="1600" dirty="0"/>
              <a:t>	koristi profesionalnu sliku, snažan naslov i detaljan opis.</a:t>
            </a:r>
          </a:p>
          <a:p>
            <a:pPr marL="342900" indent="-342900">
              <a:buFont typeface="+mj-lt"/>
              <a:buAutoNum type="arabicPeriod"/>
            </a:pPr>
            <a:r>
              <a:rPr lang="hr-HR" sz="1600" dirty="0"/>
              <a:t>Dijeli Vrijedan Sadržaj:</a:t>
            </a:r>
            <a:br>
              <a:rPr lang="hr-HR" sz="1600" dirty="0"/>
            </a:br>
            <a:r>
              <a:rPr lang="hr-HR" sz="1600" dirty="0"/>
              <a:t>	objavljuj članke, savjete i relevantne informacije.</a:t>
            </a:r>
          </a:p>
          <a:p>
            <a:pPr marL="342900" indent="-342900">
              <a:buFont typeface="+mj-lt"/>
              <a:buAutoNum type="arabicPeriod"/>
            </a:pPr>
            <a:r>
              <a:rPr lang="hr-HR" sz="1600" dirty="0"/>
              <a:t>Aktivno Sudjeluj:</a:t>
            </a:r>
            <a:br>
              <a:rPr lang="hr-HR" sz="1600" dirty="0"/>
            </a:br>
            <a:r>
              <a:rPr lang="hr-HR" sz="1600" dirty="0"/>
              <a:t>	komentiraj, dijeli i sudjeluj u raspravama.</a:t>
            </a:r>
          </a:p>
          <a:p>
            <a:pPr marL="342900" indent="-342900">
              <a:buFont typeface="+mj-lt"/>
              <a:buAutoNum type="arabicPeriod"/>
            </a:pPr>
            <a:r>
              <a:rPr lang="hr-HR" sz="1600" dirty="0"/>
              <a:t>Gradi Mrežu:</a:t>
            </a:r>
            <a:br>
              <a:rPr lang="hr-HR" sz="1600" dirty="0"/>
            </a:br>
            <a:r>
              <a:rPr lang="hr-HR" sz="1600" dirty="0"/>
              <a:t>	poveži se s profesionalcima iz svoje industrije.</a:t>
            </a:r>
          </a:p>
          <a:p>
            <a:pPr marL="342900" indent="-342900">
              <a:buFont typeface="+mj-lt"/>
              <a:buAutoNum type="arabicPeriod"/>
            </a:pPr>
            <a:r>
              <a:rPr lang="hr-HR" sz="1600" dirty="0"/>
              <a:t>Prikaži Ekspertizu:</a:t>
            </a:r>
            <a:br>
              <a:rPr lang="hr-HR" sz="1600" dirty="0"/>
            </a:br>
            <a:r>
              <a:rPr lang="hr-HR" sz="1600" dirty="0"/>
              <a:t>	dokaži svoje znanje kroz </a:t>
            </a:r>
            <a:r>
              <a:rPr lang="hr-HR" sz="1600" dirty="0" err="1"/>
              <a:t>case</a:t>
            </a:r>
            <a:r>
              <a:rPr lang="hr-HR" sz="1600" dirty="0"/>
              <a:t> </a:t>
            </a:r>
            <a:r>
              <a:rPr lang="hr-HR" sz="1600" dirty="0" err="1"/>
              <a:t>studies</a:t>
            </a:r>
            <a:r>
              <a:rPr lang="hr-HR" sz="1600" dirty="0"/>
              <a:t> i preporuke.</a:t>
            </a:r>
          </a:p>
          <a:p>
            <a:pPr marL="342900" indent="-342900">
              <a:buFont typeface="+mj-lt"/>
              <a:buAutoNum type="arabicPeriod"/>
            </a:pPr>
            <a:r>
              <a:rPr lang="hr-HR" sz="1600" dirty="0"/>
              <a:t>Analiziraj i Prilagođavaj:</a:t>
            </a:r>
            <a:br>
              <a:rPr lang="hr-HR" sz="1600" dirty="0"/>
            </a:br>
            <a:r>
              <a:rPr lang="hr-HR" sz="1600" dirty="0"/>
              <a:t>	pratite rezultate i prilagodite strategiju.</a:t>
            </a:r>
          </a:p>
        </p:txBody>
      </p:sp>
    </p:spTree>
    <p:extLst>
      <p:ext uri="{BB962C8B-B14F-4D97-AF65-F5344CB8AC3E}">
        <p14:creationId xmlns:p14="http://schemas.microsoft.com/office/powerpoint/2010/main" val="1849812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5AF9F7-9C91-C6C8-48E8-A77D3F6C49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F0801A37-340E-5A33-D2B9-E4BE9C5B0B71}"/>
              </a:ext>
            </a:extLst>
          </p:cNvPr>
          <p:cNvSpPr txBox="1"/>
          <p:nvPr/>
        </p:nvSpPr>
        <p:spPr>
          <a:xfrm>
            <a:off x="324032" y="60792"/>
            <a:ext cx="8584707" cy="369332"/>
          </a:xfrm>
          <a:prstGeom prst="rect">
            <a:avLst/>
          </a:prstGeom>
          <a:solidFill>
            <a:srgbClr val="D2FED2"/>
          </a:solidFill>
        </p:spPr>
        <p:txBody>
          <a:bodyPr wrap="square">
            <a:spAutoFit/>
          </a:bodyPr>
          <a:lstStyle/>
          <a:p>
            <a:r>
              <a:rPr lang="hr-HR" b="1" i="0" dirty="0">
                <a:solidFill>
                  <a:srgbClr val="FF0000"/>
                </a:solidFill>
                <a:effectLst/>
                <a:latin typeface="Inter"/>
              </a:rPr>
              <a:t>Želim pitati povišicu na poslu, kako mi možete pomoći?</a:t>
            </a:r>
            <a:endParaRPr lang="hr-HR" b="1" dirty="0">
              <a:solidFill>
                <a:srgbClr val="FF00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28092B0-B213-8263-62CF-5CD3C6EAD8DC}"/>
              </a:ext>
            </a:extLst>
          </p:cNvPr>
          <p:cNvSpPr txBox="1"/>
          <p:nvPr/>
        </p:nvSpPr>
        <p:spPr>
          <a:xfrm>
            <a:off x="324032" y="430124"/>
            <a:ext cx="8584707" cy="2677656"/>
          </a:xfrm>
          <a:prstGeom prst="rect">
            <a:avLst/>
          </a:prstGeom>
          <a:solidFill>
            <a:srgbClr val="F5FED2"/>
          </a:solidFill>
        </p:spPr>
        <p:txBody>
          <a:bodyPr wrap="square">
            <a:spAutoFit/>
          </a:bodyPr>
          <a:lstStyle/>
          <a:p>
            <a:pPr>
              <a:buFont typeface="+mj-lt"/>
              <a:buAutoNum type="arabicPeriod"/>
            </a:pPr>
            <a:r>
              <a:rPr lang="hr-HR" sz="1200" b="1" dirty="0"/>
              <a:t>Priprema</a:t>
            </a:r>
            <a:endParaRPr lang="hr-HR" sz="12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sz="1200" dirty="0"/>
              <a:t>Istražite prosječne plaće u branši.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sz="1200" dirty="0"/>
              <a:t>Pripremite konkretne dokaze o svom doprinosu (rezultati, uštede, poboljšanja).</a:t>
            </a:r>
          </a:p>
          <a:p>
            <a:pPr>
              <a:buFont typeface="+mj-lt"/>
              <a:buAutoNum type="arabicPeriod"/>
            </a:pPr>
            <a:r>
              <a:rPr lang="hr-HR" sz="1200" b="1" dirty="0" err="1"/>
              <a:t>Tajming</a:t>
            </a:r>
            <a:endParaRPr lang="hr-HR" sz="12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sz="1200" dirty="0"/>
              <a:t>Birajte trenutak kad tvrtka dobro posluje.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sz="1200" dirty="0"/>
              <a:t>Zatražite sastanak u mirnom periodu, ne u stresnim trenucima.</a:t>
            </a:r>
          </a:p>
          <a:p>
            <a:pPr>
              <a:buFont typeface="+mj-lt"/>
              <a:buAutoNum type="arabicPeriod"/>
            </a:pPr>
            <a:r>
              <a:rPr lang="hr-HR" sz="1200" b="1" dirty="0"/>
              <a:t>Argumentacija</a:t>
            </a:r>
            <a:endParaRPr lang="hr-HR" sz="12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sz="1200" dirty="0"/>
              <a:t>Jasno izložite vrijednost koju donosite.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sz="1200" dirty="0"/>
              <a:t>Fokusirajte se na rezultate, ne osobne potrebe.</a:t>
            </a:r>
          </a:p>
          <a:p>
            <a:pPr>
              <a:buFont typeface="+mj-lt"/>
              <a:buAutoNum type="arabicPeriod"/>
            </a:pPr>
            <a:r>
              <a:rPr lang="hr-HR" sz="1200" b="1" dirty="0"/>
              <a:t>Alternativna rješenja</a:t>
            </a:r>
            <a:endParaRPr lang="hr-HR" sz="12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sz="1200" dirty="0"/>
              <a:t>Budite otvoreni za druge pogodnosti (bonusi, benefiti, edukacije).</a:t>
            </a:r>
          </a:p>
          <a:p>
            <a:pPr>
              <a:buFont typeface="+mj-lt"/>
              <a:buAutoNum type="arabicPeriod"/>
            </a:pPr>
            <a:r>
              <a:rPr lang="hr-HR" sz="1200" b="1" dirty="0"/>
              <a:t>Stav i samopouzdanje</a:t>
            </a:r>
            <a:endParaRPr lang="hr-HR" sz="12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sz="1200" dirty="0"/>
              <a:t>Budite sigurni, ali profesionalni.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sz="1200" dirty="0"/>
              <a:t>Pripremite se na različite odgovore i moguću raspravu.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9715408-8DC9-0A6B-52C4-B3719E4FCC10}"/>
              </a:ext>
            </a:extLst>
          </p:cNvPr>
          <p:cNvSpPr txBox="1"/>
          <p:nvPr/>
        </p:nvSpPr>
        <p:spPr>
          <a:xfrm>
            <a:off x="324031" y="3196877"/>
            <a:ext cx="8584707" cy="34778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l">
              <a:spcAft>
                <a:spcPts val="300"/>
              </a:spcAft>
              <a:buFont typeface="+mj-lt"/>
              <a:buAutoNum type="arabicPeriod"/>
            </a:pPr>
            <a:r>
              <a:rPr lang="hr-HR" sz="1200" b="1" i="0" dirty="0">
                <a:solidFill>
                  <a:srgbClr val="404040"/>
                </a:solidFill>
                <a:effectLst/>
                <a:latin typeface="Inter"/>
              </a:rPr>
              <a:t>Priprema:</a:t>
            </a:r>
            <a:endParaRPr lang="hr-HR" sz="1200" b="0" i="0" dirty="0">
              <a:solidFill>
                <a:srgbClr val="404040"/>
              </a:solidFill>
              <a:effectLst/>
              <a:latin typeface="Inter"/>
            </a:endParaRPr>
          </a:p>
          <a:p>
            <a:pPr marL="742950" lvl="1" indent="-285750"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hr-HR" sz="1200" b="1" i="0" dirty="0">
                <a:solidFill>
                  <a:srgbClr val="404040"/>
                </a:solidFill>
                <a:effectLst/>
                <a:latin typeface="Inter"/>
              </a:rPr>
              <a:t>Dokumentiraj rezultate:</a:t>
            </a:r>
            <a:r>
              <a:rPr lang="hr-HR" sz="1200" b="0" i="0" dirty="0">
                <a:solidFill>
                  <a:srgbClr val="404040"/>
                </a:solidFill>
                <a:effectLst/>
                <a:latin typeface="Inter"/>
              </a:rPr>
              <a:t> Prikupi podatke o svojim postignućima, doprinosima i dodanoj vrijednosti.</a:t>
            </a:r>
          </a:p>
          <a:p>
            <a:pPr marL="742950" lvl="1" indent="-285750"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hr-HR" sz="1200" b="1" i="0" dirty="0">
                <a:solidFill>
                  <a:srgbClr val="404040"/>
                </a:solidFill>
                <a:effectLst/>
                <a:latin typeface="Inter"/>
              </a:rPr>
              <a:t>Istraži tržište:</a:t>
            </a:r>
            <a:r>
              <a:rPr lang="hr-HR" sz="1200" b="0" i="0" dirty="0">
                <a:solidFill>
                  <a:srgbClr val="404040"/>
                </a:solidFill>
                <a:effectLst/>
                <a:latin typeface="Inter"/>
              </a:rPr>
              <a:t> Provjeri kolika je plaća za slične pozicije u tvom području.</a:t>
            </a:r>
          </a:p>
          <a:p>
            <a:pPr algn="l"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hr-HR" sz="1200" b="1" i="0" dirty="0">
                <a:solidFill>
                  <a:srgbClr val="404040"/>
                </a:solidFill>
                <a:effectLst/>
                <a:latin typeface="Inter"/>
              </a:rPr>
              <a:t>Zakazivanje sastanka:</a:t>
            </a:r>
            <a:endParaRPr lang="hr-HR" sz="1200" b="0" i="0" dirty="0">
              <a:solidFill>
                <a:srgbClr val="404040"/>
              </a:solidFill>
              <a:effectLst/>
              <a:latin typeface="Inter"/>
            </a:endParaRPr>
          </a:p>
          <a:p>
            <a:pPr marL="742950" lvl="1" indent="-285750"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hr-HR" sz="1200" b="1" i="0" dirty="0">
                <a:solidFill>
                  <a:srgbClr val="404040"/>
                </a:solidFill>
                <a:effectLst/>
                <a:latin typeface="Inter"/>
              </a:rPr>
              <a:t>Odaberi pravo vrijeme:</a:t>
            </a:r>
            <a:r>
              <a:rPr lang="hr-HR" sz="1200" b="0" i="0" dirty="0">
                <a:solidFill>
                  <a:srgbClr val="404040"/>
                </a:solidFill>
                <a:effectLst/>
                <a:latin typeface="Inter"/>
              </a:rPr>
              <a:t> Zakaži </a:t>
            </a:r>
            <a:r>
              <a:rPr lang="hr-HR" sz="1200" b="0" i="0" dirty="0" err="1">
                <a:solidFill>
                  <a:srgbClr val="404040"/>
                </a:solidFill>
                <a:effectLst/>
                <a:latin typeface="Inter"/>
              </a:rPr>
              <a:t>sastank</a:t>
            </a:r>
            <a:r>
              <a:rPr lang="hr-HR" sz="1200" b="0" i="0" dirty="0">
                <a:solidFill>
                  <a:srgbClr val="404040"/>
                </a:solidFill>
                <a:effectLst/>
                <a:latin typeface="Inter"/>
              </a:rPr>
              <a:t> s šefom kada je posao manje zahtjevan.</a:t>
            </a:r>
          </a:p>
          <a:p>
            <a:pPr marL="742950" lvl="1" indent="-285750"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hr-HR" sz="1200" b="1" i="0" dirty="0">
                <a:solidFill>
                  <a:srgbClr val="404040"/>
                </a:solidFill>
                <a:effectLst/>
                <a:latin typeface="Inter"/>
              </a:rPr>
              <a:t>Najavi temu:</a:t>
            </a:r>
            <a:r>
              <a:rPr lang="hr-HR" sz="1200" b="0" i="0" dirty="0">
                <a:solidFill>
                  <a:srgbClr val="404040"/>
                </a:solidFill>
                <a:effectLst/>
                <a:latin typeface="Inter"/>
              </a:rPr>
              <a:t> Jasno naznači da želiš razgovarati o svojoj plaći.</a:t>
            </a:r>
          </a:p>
          <a:p>
            <a:pPr algn="l"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hr-HR" sz="1200" b="1" i="0" dirty="0">
                <a:solidFill>
                  <a:srgbClr val="404040"/>
                </a:solidFill>
                <a:effectLst/>
                <a:latin typeface="Inter"/>
              </a:rPr>
              <a:t>Prezentacija:</a:t>
            </a:r>
            <a:endParaRPr lang="hr-HR" sz="1200" b="0" i="0" dirty="0">
              <a:solidFill>
                <a:srgbClr val="404040"/>
              </a:solidFill>
              <a:effectLst/>
              <a:latin typeface="Inter"/>
            </a:endParaRPr>
          </a:p>
          <a:p>
            <a:pPr marL="742950" lvl="1" indent="-285750"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hr-HR" sz="1200" b="1" i="0" dirty="0">
                <a:solidFill>
                  <a:srgbClr val="404040"/>
                </a:solidFill>
                <a:effectLst/>
                <a:latin typeface="Inter"/>
              </a:rPr>
              <a:t>Budi konkretan:</a:t>
            </a:r>
            <a:r>
              <a:rPr lang="hr-HR" sz="1200" b="0" i="0" dirty="0">
                <a:solidFill>
                  <a:srgbClr val="404040"/>
                </a:solidFill>
                <a:effectLst/>
                <a:latin typeface="Inter"/>
              </a:rPr>
              <a:t> Navedi brojke i primjere koji pokazuju tvoj doprinos.</a:t>
            </a:r>
          </a:p>
          <a:p>
            <a:pPr marL="742950" lvl="1" indent="-285750"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hr-HR" sz="1200" b="1" i="0" dirty="0">
                <a:solidFill>
                  <a:srgbClr val="404040"/>
                </a:solidFill>
                <a:effectLst/>
                <a:latin typeface="Inter"/>
              </a:rPr>
              <a:t>Predloži iznos:</a:t>
            </a:r>
            <a:r>
              <a:rPr lang="hr-HR" sz="1200" b="0" i="0" dirty="0">
                <a:solidFill>
                  <a:srgbClr val="404040"/>
                </a:solidFill>
                <a:effectLst/>
                <a:latin typeface="Inter"/>
              </a:rPr>
              <a:t> Navedi realan iznos povišice temeljen na istraživanju i svojim postignućima.</a:t>
            </a:r>
          </a:p>
          <a:p>
            <a:pPr marL="742950" lvl="1" indent="-285750"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hr-HR" sz="1200" b="1" i="0" dirty="0">
                <a:solidFill>
                  <a:srgbClr val="404040"/>
                </a:solidFill>
                <a:effectLst/>
                <a:latin typeface="Inter"/>
              </a:rPr>
              <a:t>Naglasi budućnost:</a:t>
            </a:r>
            <a:r>
              <a:rPr lang="hr-HR" sz="1200" b="0" i="0" dirty="0">
                <a:solidFill>
                  <a:srgbClr val="404040"/>
                </a:solidFill>
                <a:effectLst/>
                <a:latin typeface="Inter"/>
              </a:rPr>
              <a:t> Istakni kako planiraš nastaviti pridonositi tvrtki.</a:t>
            </a:r>
          </a:p>
          <a:p>
            <a:pPr algn="l"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hr-HR" sz="1200" b="1" i="0" dirty="0">
                <a:solidFill>
                  <a:srgbClr val="404040"/>
                </a:solidFill>
                <a:effectLst/>
                <a:latin typeface="Inter"/>
              </a:rPr>
              <a:t>Završetak:</a:t>
            </a:r>
            <a:endParaRPr lang="hr-HR" sz="1200" b="0" i="0" dirty="0">
              <a:solidFill>
                <a:srgbClr val="404040"/>
              </a:solidFill>
              <a:effectLst/>
              <a:latin typeface="Inter"/>
            </a:endParaRPr>
          </a:p>
          <a:p>
            <a:pPr marL="742950" lvl="1" indent="-285750"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hr-HR" sz="1200" b="1" i="0" dirty="0">
                <a:solidFill>
                  <a:srgbClr val="404040"/>
                </a:solidFill>
                <a:effectLst/>
                <a:latin typeface="Inter"/>
              </a:rPr>
              <a:t>Budi otvoren za </a:t>
            </a:r>
            <a:r>
              <a:rPr lang="hr-HR" sz="1200" b="1" i="0" dirty="0" err="1">
                <a:solidFill>
                  <a:srgbClr val="404040"/>
                </a:solidFill>
                <a:effectLst/>
                <a:latin typeface="Inter"/>
              </a:rPr>
              <a:t>feedback</a:t>
            </a:r>
            <a:r>
              <a:rPr lang="hr-HR" sz="1200" b="1" i="0" dirty="0">
                <a:solidFill>
                  <a:srgbClr val="404040"/>
                </a:solidFill>
                <a:effectLst/>
                <a:latin typeface="Inter"/>
              </a:rPr>
              <a:t>:</a:t>
            </a:r>
            <a:r>
              <a:rPr lang="hr-HR" sz="1200" b="0" i="0" dirty="0">
                <a:solidFill>
                  <a:srgbClr val="404040"/>
                </a:solidFill>
                <a:effectLst/>
                <a:latin typeface="Inter"/>
              </a:rPr>
              <a:t> Slušaj što šef ima za reći i budi spreman na razgovor.</a:t>
            </a:r>
          </a:p>
          <a:p>
            <a:pPr marL="742950" lvl="1" indent="-285750"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hr-HR" sz="1200" b="1" i="0" dirty="0">
                <a:solidFill>
                  <a:srgbClr val="404040"/>
                </a:solidFill>
                <a:effectLst/>
                <a:latin typeface="Inter"/>
              </a:rPr>
              <a:t>Zatraži odluku:</a:t>
            </a:r>
            <a:r>
              <a:rPr lang="hr-HR" sz="1200" b="0" i="0" dirty="0">
                <a:solidFill>
                  <a:srgbClr val="404040"/>
                </a:solidFill>
                <a:effectLst/>
                <a:latin typeface="Inter"/>
              </a:rPr>
              <a:t> Pitaj kada možeš očekivati odgovor.</a:t>
            </a:r>
          </a:p>
          <a:p>
            <a:pPr algn="l"/>
            <a:r>
              <a:rPr lang="hr-HR" sz="1200" b="1" i="0" dirty="0">
                <a:solidFill>
                  <a:srgbClr val="404040"/>
                </a:solidFill>
                <a:effectLst/>
                <a:latin typeface="Inter"/>
              </a:rPr>
              <a:t>Savjet:</a:t>
            </a:r>
            <a:r>
              <a:rPr lang="hr-HR" sz="1200" b="0" i="0" dirty="0">
                <a:solidFill>
                  <a:srgbClr val="404040"/>
                </a:solidFill>
                <a:effectLst/>
                <a:latin typeface="Inter"/>
              </a:rPr>
              <a:t> Budi samopouzdan, ali i fleksibilan. Ako povišica nije moguća, razmotri druge benefite (npr. dodatni godišnji, edukacije).</a:t>
            </a:r>
          </a:p>
          <a:p>
            <a:endParaRPr lang="hr-HR" sz="1200" dirty="0"/>
          </a:p>
        </p:txBody>
      </p:sp>
    </p:spTree>
    <p:extLst>
      <p:ext uri="{BB962C8B-B14F-4D97-AF65-F5344CB8AC3E}">
        <p14:creationId xmlns:p14="http://schemas.microsoft.com/office/powerpoint/2010/main" val="10004906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AF3EC0E2-00F6-AEC4-AE0F-8F75C07F5140}"/>
              </a:ext>
            </a:extLst>
          </p:cNvPr>
          <p:cNvSpPr txBox="1"/>
          <p:nvPr/>
        </p:nvSpPr>
        <p:spPr>
          <a:xfrm>
            <a:off x="324034" y="970756"/>
            <a:ext cx="8584707" cy="646331"/>
          </a:xfrm>
          <a:prstGeom prst="rect">
            <a:avLst/>
          </a:prstGeom>
          <a:solidFill>
            <a:srgbClr val="D2FED2"/>
          </a:solidFill>
        </p:spPr>
        <p:txBody>
          <a:bodyPr wrap="square">
            <a:spAutoFit/>
          </a:bodyPr>
          <a:lstStyle/>
          <a:p>
            <a:r>
              <a:rPr lang="hr-HR" b="1" i="0" dirty="0">
                <a:solidFill>
                  <a:srgbClr val="FF0000"/>
                </a:solidFill>
                <a:effectLst/>
                <a:latin typeface="Inter"/>
              </a:rPr>
              <a:t>Želim napredovati u svojoj karijeri u području ljudskih  potencijala, kako mi možete pomoći?</a:t>
            </a:r>
            <a:endParaRPr lang="hr-HR" b="1" dirty="0">
              <a:solidFill>
                <a:srgbClr val="FF00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53DE200-784C-243E-FB68-4478197012D0}"/>
              </a:ext>
            </a:extLst>
          </p:cNvPr>
          <p:cNvSpPr txBox="1"/>
          <p:nvPr/>
        </p:nvSpPr>
        <p:spPr>
          <a:xfrm>
            <a:off x="324033" y="1895516"/>
            <a:ext cx="8584707" cy="1323439"/>
          </a:xfrm>
          <a:prstGeom prst="rect">
            <a:avLst/>
          </a:prstGeom>
          <a:solidFill>
            <a:srgbClr val="F5FED2"/>
          </a:solidFill>
        </p:spPr>
        <p:txBody>
          <a:bodyPr wrap="square">
            <a:spAutoFit/>
          </a:bodyPr>
          <a:lstStyle/>
          <a:p>
            <a:r>
              <a:rPr lang="hr-HR" sz="1600" b="0" i="0" dirty="0">
                <a:solidFill>
                  <a:srgbClr val="404040"/>
                </a:solidFill>
                <a:effectLst/>
                <a:latin typeface="Inter"/>
              </a:rPr>
              <a:t>Usredotočite se na kontinuirano stručno usavršavanje (certifikati, edukacije), izgradnju mreže kontakata i razvoj mekih vještina (komunikacija, liderstvo).</a:t>
            </a:r>
          </a:p>
          <a:p>
            <a:r>
              <a:rPr lang="hr-HR" sz="1600" b="0" i="0" dirty="0">
                <a:solidFill>
                  <a:srgbClr val="404040"/>
                </a:solidFill>
                <a:effectLst/>
                <a:latin typeface="Inter"/>
              </a:rPr>
              <a:t>Redovito pratite trendove i tehnologiju u HR-u te koristite podatkovnu analitiku za donošenje strateških odluka.</a:t>
            </a:r>
          </a:p>
          <a:p>
            <a:r>
              <a:rPr lang="hr-HR" sz="1600" b="0" i="0" dirty="0">
                <a:solidFill>
                  <a:srgbClr val="404040"/>
                </a:solidFill>
                <a:effectLst/>
                <a:latin typeface="Inter"/>
              </a:rPr>
              <a:t>Na taj način ojačat ćete svoju stručnost i otvoriti put ka bržem profesionalnom napredovanju.</a:t>
            </a:r>
            <a:endParaRPr lang="hr-HR" sz="16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F897ED9-74E0-FC3F-6BE9-37AFB262CF4A}"/>
              </a:ext>
            </a:extLst>
          </p:cNvPr>
          <p:cNvSpPr txBox="1"/>
          <p:nvPr/>
        </p:nvSpPr>
        <p:spPr>
          <a:xfrm>
            <a:off x="324033" y="3637015"/>
            <a:ext cx="8584707" cy="181588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hr-HR" sz="1600" b="0" i="0" dirty="0">
                <a:solidFill>
                  <a:srgbClr val="404040"/>
                </a:solidFill>
                <a:effectLst/>
                <a:latin typeface="Inter"/>
              </a:rPr>
              <a:t>Učenje i razvoj – AI preporučuje tečajeve, knjige i resurse za usavršavanje.</a:t>
            </a:r>
          </a:p>
          <a:p>
            <a:pPr marL="342900" indent="-342900">
              <a:buFont typeface="+mj-lt"/>
              <a:buAutoNum type="arabicPeriod"/>
            </a:pPr>
            <a:endParaRPr lang="hr-HR" sz="1600" b="0" i="0" dirty="0">
              <a:solidFill>
                <a:srgbClr val="404040"/>
              </a:solidFill>
              <a:effectLst/>
              <a:latin typeface="Inter"/>
            </a:endParaRPr>
          </a:p>
          <a:p>
            <a:pPr marL="342900" indent="-342900">
              <a:buFont typeface="+mj-lt"/>
              <a:buAutoNum type="arabicPeriod"/>
            </a:pPr>
            <a:r>
              <a:rPr lang="hr-HR" sz="1600" b="0" i="0" dirty="0">
                <a:solidFill>
                  <a:srgbClr val="404040"/>
                </a:solidFill>
                <a:effectLst/>
                <a:latin typeface="Inter"/>
              </a:rPr>
              <a:t>Analiza trendova – AI identificira najtraženije vještine i smjerove u industriji.</a:t>
            </a:r>
          </a:p>
          <a:p>
            <a:pPr marL="342900" indent="-342900">
              <a:buFont typeface="+mj-lt"/>
              <a:buAutoNum type="arabicPeriod"/>
            </a:pPr>
            <a:endParaRPr lang="hr-HR" sz="1600" b="0" i="0" dirty="0">
              <a:solidFill>
                <a:srgbClr val="404040"/>
              </a:solidFill>
              <a:effectLst/>
              <a:latin typeface="Inter"/>
            </a:endParaRPr>
          </a:p>
          <a:p>
            <a:pPr marL="342900" indent="-342900">
              <a:buFont typeface="+mj-lt"/>
              <a:buAutoNum type="arabicPeriod"/>
            </a:pPr>
            <a:r>
              <a:rPr lang="hr-HR" sz="1600" b="0" i="0" dirty="0">
                <a:solidFill>
                  <a:srgbClr val="404040"/>
                </a:solidFill>
                <a:effectLst/>
                <a:latin typeface="Inter"/>
              </a:rPr>
              <a:t>Automatizacija rutinskih zadataka – AI olakšava fokus na strateške aktivnosti.</a:t>
            </a:r>
          </a:p>
          <a:p>
            <a:pPr marL="342900" indent="-342900">
              <a:buFont typeface="+mj-lt"/>
              <a:buAutoNum type="arabicPeriod"/>
            </a:pPr>
            <a:endParaRPr lang="hr-HR" sz="1600" b="0" i="0" dirty="0">
              <a:solidFill>
                <a:srgbClr val="404040"/>
              </a:solidFill>
              <a:effectLst/>
              <a:latin typeface="Inter"/>
            </a:endParaRPr>
          </a:p>
          <a:p>
            <a:pPr marL="342900" indent="-342900">
              <a:buFont typeface="+mj-lt"/>
              <a:buAutoNum type="arabicPeriod"/>
            </a:pPr>
            <a:r>
              <a:rPr lang="hr-HR" sz="1600" b="0" i="0" dirty="0">
                <a:solidFill>
                  <a:srgbClr val="404040"/>
                </a:solidFill>
                <a:effectLst/>
                <a:latin typeface="Inter"/>
              </a:rPr>
              <a:t>Mentorstvo i podrška – AI pruža instant savjete i povratne informacije.</a:t>
            </a:r>
            <a:endParaRPr lang="hr-HR" sz="1600" dirty="0"/>
          </a:p>
        </p:txBody>
      </p:sp>
    </p:spTree>
    <p:extLst>
      <p:ext uri="{BB962C8B-B14F-4D97-AF65-F5344CB8AC3E}">
        <p14:creationId xmlns:p14="http://schemas.microsoft.com/office/powerpoint/2010/main" val="12068071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BFECE6-1786-1B47-54CC-1070FA4521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87165359-23B1-7FCE-BA1A-96A9BC2C2818}"/>
              </a:ext>
            </a:extLst>
          </p:cNvPr>
          <p:cNvSpPr txBox="1"/>
          <p:nvPr/>
        </p:nvSpPr>
        <p:spPr>
          <a:xfrm>
            <a:off x="324034" y="970756"/>
            <a:ext cx="8584707" cy="369332"/>
          </a:xfrm>
          <a:prstGeom prst="rect">
            <a:avLst/>
          </a:prstGeom>
          <a:solidFill>
            <a:srgbClr val="D2FED2"/>
          </a:solidFill>
        </p:spPr>
        <p:txBody>
          <a:bodyPr wrap="square">
            <a:spAutoFit/>
          </a:bodyPr>
          <a:lstStyle/>
          <a:p>
            <a:r>
              <a:rPr lang="pl-PL" b="1" i="0" dirty="0">
                <a:solidFill>
                  <a:srgbClr val="FF0000"/>
                </a:solidFill>
                <a:effectLst/>
                <a:latin typeface="Inter"/>
              </a:rPr>
              <a:t>Želim pokrenuti vlastiti posao savjetnika u marketingu, kako mi možete pomoći?</a:t>
            </a:r>
            <a:endParaRPr lang="hr-HR" b="1" dirty="0">
              <a:solidFill>
                <a:srgbClr val="FF00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170F1D4-9B93-5978-8E43-A9026953A43F}"/>
              </a:ext>
            </a:extLst>
          </p:cNvPr>
          <p:cNvSpPr txBox="1"/>
          <p:nvPr/>
        </p:nvSpPr>
        <p:spPr>
          <a:xfrm>
            <a:off x="324033" y="1456067"/>
            <a:ext cx="8584707" cy="1077218"/>
          </a:xfrm>
          <a:prstGeom prst="rect">
            <a:avLst/>
          </a:prstGeom>
          <a:solidFill>
            <a:srgbClr val="F5FED2"/>
          </a:solidFill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hr-HR" sz="1600" b="0" i="0" dirty="0">
                <a:solidFill>
                  <a:srgbClr val="404040"/>
                </a:solidFill>
                <a:effectLst/>
                <a:latin typeface="Inter"/>
              </a:rPr>
              <a:t>Definiranju marketinških ciljeva i strategije</a:t>
            </a:r>
          </a:p>
          <a:p>
            <a:pPr marL="342900" indent="-342900">
              <a:buFont typeface="+mj-lt"/>
              <a:buAutoNum type="arabicPeriod"/>
            </a:pPr>
            <a:r>
              <a:rPr lang="hr-HR" sz="1600" b="0" i="0" dirty="0">
                <a:solidFill>
                  <a:srgbClr val="404040"/>
                </a:solidFill>
                <a:effectLst/>
                <a:latin typeface="Inter"/>
              </a:rPr>
              <a:t>Razvoju jedinstvene ponude vrijednosti i brenda</a:t>
            </a:r>
          </a:p>
          <a:p>
            <a:pPr marL="342900" indent="-342900">
              <a:buFont typeface="+mj-lt"/>
              <a:buAutoNum type="arabicPeriod"/>
            </a:pPr>
            <a:r>
              <a:rPr lang="hr-HR" sz="1600" b="0" i="0" dirty="0">
                <a:solidFill>
                  <a:srgbClr val="404040"/>
                </a:solidFill>
                <a:effectLst/>
                <a:latin typeface="Inter"/>
              </a:rPr>
              <a:t>Postavljanju učinkovitih digitalnih kampanja</a:t>
            </a:r>
          </a:p>
          <a:p>
            <a:pPr marL="342900" indent="-342900">
              <a:buFont typeface="+mj-lt"/>
              <a:buAutoNum type="arabicPeriod"/>
            </a:pPr>
            <a:r>
              <a:rPr lang="hr-HR" sz="1600" b="0" i="0" dirty="0">
                <a:solidFill>
                  <a:srgbClr val="404040"/>
                </a:solidFill>
                <a:effectLst/>
                <a:latin typeface="Inter"/>
              </a:rPr>
              <a:t>Analizi rezultata i kontinuiranoj optimizaciji</a:t>
            </a:r>
            <a:endParaRPr lang="hr-HR" sz="16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3D8ED5F-DBA8-5AE4-5F1C-44F3E4752090}"/>
              </a:ext>
            </a:extLst>
          </p:cNvPr>
          <p:cNvSpPr txBox="1"/>
          <p:nvPr/>
        </p:nvSpPr>
        <p:spPr>
          <a:xfrm>
            <a:off x="324033" y="2953434"/>
            <a:ext cx="8584707" cy="230832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hr-HR" sz="1600" b="0" i="0" dirty="0">
                <a:solidFill>
                  <a:srgbClr val="404040"/>
                </a:solidFill>
                <a:effectLst/>
                <a:latin typeface="Inter"/>
              </a:rPr>
              <a:t>Definiranje usluga – Pomoć u odabiru specijalizacije (npr. digitalni marketing, brand strategije, analitika).</a:t>
            </a:r>
          </a:p>
          <a:p>
            <a:pPr marL="342900" indent="-342900">
              <a:buFont typeface="+mj-lt"/>
              <a:buAutoNum type="arabicPeriod"/>
            </a:pPr>
            <a:r>
              <a:rPr lang="hr-HR" sz="1600" b="0" i="0" dirty="0">
                <a:solidFill>
                  <a:srgbClr val="404040"/>
                </a:solidFill>
                <a:effectLst/>
                <a:latin typeface="Inter"/>
              </a:rPr>
              <a:t>Izrada poslovnog plana – Smjernice za ciljeve, financije i strategiju rasta.</a:t>
            </a:r>
          </a:p>
          <a:p>
            <a:pPr marL="342900" indent="-342900">
              <a:buFont typeface="+mj-lt"/>
              <a:buAutoNum type="arabicPeriod"/>
            </a:pPr>
            <a:r>
              <a:rPr lang="hr-HR" sz="1600" b="0" i="0" dirty="0">
                <a:solidFill>
                  <a:srgbClr val="404040"/>
                </a:solidFill>
                <a:effectLst/>
                <a:latin typeface="Inter"/>
              </a:rPr>
              <a:t>Izgradnja brenda – Savjeti za izradu web stranice, logo-a i profesionalnog imidža.</a:t>
            </a:r>
          </a:p>
          <a:p>
            <a:pPr marL="342900" indent="-342900">
              <a:buFont typeface="+mj-lt"/>
              <a:buAutoNum type="arabicPeriod"/>
            </a:pPr>
            <a:r>
              <a:rPr lang="hr-HR" sz="1600" b="0" i="0" dirty="0">
                <a:solidFill>
                  <a:srgbClr val="404040"/>
                </a:solidFill>
                <a:effectLst/>
                <a:latin typeface="Inter"/>
              </a:rPr>
              <a:t>Cjenovna strategija – Pomoć u određivanju konkurentnih cijena.</a:t>
            </a:r>
          </a:p>
          <a:p>
            <a:pPr marL="342900" indent="-342900">
              <a:buFont typeface="+mj-lt"/>
              <a:buAutoNum type="arabicPeriod"/>
            </a:pPr>
            <a:r>
              <a:rPr lang="hr-HR" sz="1600" b="0" i="0" dirty="0">
                <a:solidFill>
                  <a:srgbClr val="404040"/>
                </a:solidFill>
                <a:effectLst/>
                <a:latin typeface="Inter"/>
              </a:rPr>
              <a:t>Marketing i privlačenje klijenata – Strategije za oglašavanje, </a:t>
            </a:r>
            <a:r>
              <a:rPr lang="hr-HR" sz="1600" b="0" i="0" dirty="0" err="1">
                <a:solidFill>
                  <a:srgbClr val="404040"/>
                </a:solidFill>
                <a:effectLst/>
                <a:latin typeface="Inter"/>
              </a:rPr>
              <a:t>networking</a:t>
            </a:r>
            <a:r>
              <a:rPr lang="hr-HR" sz="1600" b="0" i="0" dirty="0">
                <a:solidFill>
                  <a:srgbClr val="404040"/>
                </a:solidFill>
                <a:effectLst/>
                <a:latin typeface="Inter"/>
              </a:rPr>
              <a:t> i </a:t>
            </a:r>
            <a:r>
              <a:rPr lang="hr-HR" sz="1600" b="0" i="0" dirty="0" err="1">
                <a:solidFill>
                  <a:srgbClr val="404040"/>
                </a:solidFill>
                <a:effectLst/>
                <a:latin typeface="Inter"/>
              </a:rPr>
              <a:t>koristenje</a:t>
            </a:r>
            <a:r>
              <a:rPr lang="hr-HR" sz="1600" b="0" i="0" dirty="0">
                <a:solidFill>
                  <a:srgbClr val="404040"/>
                </a:solidFill>
                <a:effectLst/>
                <a:latin typeface="Inter"/>
              </a:rPr>
              <a:t> društvenih mreža.</a:t>
            </a:r>
          </a:p>
          <a:p>
            <a:pPr marL="342900" indent="-342900">
              <a:buFont typeface="+mj-lt"/>
              <a:buAutoNum type="arabicPeriod"/>
            </a:pPr>
            <a:r>
              <a:rPr lang="hr-HR" sz="1600" b="0" i="0" dirty="0">
                <a:solidFill>
                  <a:srgbClr val="404040"/>
                </a:solidFill>
                <a:effectLst/>
                <a:latin typeface="Inter"/>
              </a:rPr>
              <a:t>Alati i resursi – Preporuke za alate za upravljanje projektima, analitiku i automatizaciju.</a:t>
            </a:r>
          </a:p>
          <a:p>
            <a:pPr marL="342900" indent="-342900">
              <a:buFont typeface="+mj-lt"/>
              <a:buAutoNum type="arabicPeriod"/>
            </a:pPr>
            <a:r>
              <a:rPr lang="hr-HR" sz="1600" b="0" i="0" dirty="0">
                <a:solidFill>
                  <a:srgbClr val="404040"/>
                </a:solidFill>
                <a:effectLst/>
                <a:latin typeface="Inter"/>
              </a:rPr>
              <a:t>Mentorstvo – Podrška u rješavanju izazova i donošenju odluka.</a:t>
            </a:r>
            <a:endParaRPr lang="hr-HR" sz="1600" dirty="0"/>
          </a:p>
        </p:txBody>
      </p:sp>
    </p:spTree>
    <p:extLst>
      <p:ext uri="{BB962C8B-B14F-4D97-AF65-F5344CB8AC3E}">
        <p14:creationId xmlns:p14="http://schemas.microsoft.com/office/powerpoint/2010/main" val="1722011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8E2901-4C32-3AC9-AA58-58A33E7FE8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6DCE7F6D-1F81-4CAF-C535-5FD7942A7B35}"/>
              </a:ext>
            </a:extLst>
          </p:cNvPr>
          <p:cNvSpPr txBox="1"/>
          <p:nvPr/>
        </p:nvSpPr>
        <p:spPr>
          <a:xfrm>
            <a:off x="324034" y="970756"/>
            <a:ext cx="8584707" cy="646331"/>
          </a:xfrm>
          <a:prstGeom prst="rect">
            <a:avLst/>
          </a:prstGeom>
          <a:solidFill>
            <a:srgbClr val="D2FED2"/>
          </a:solidFill>
        </p:spPr>
        <p:txBody>
          <a:bodyPr wrap="square">
            <a:spAutoFit/>
          </a:bodyPr>
          <a:lstStyle/>
          <a:p>
            <a:r>
              <a:rPr lang="pl-PL" b="1" i="0" dirty="0">
                <a:solidFill>
                  <a:srgbClr val="FF0000"/>
                </a:solidFill>
                <a:effectLst/>
                <a:latin typeface="Inter"/>
              </a:rPr>
              <a:t>Radim na svom osobnom razvoju u području upravljanja vremenom, kako mi možete pomoći?</a:t>
            </a:r>
            <a:endParaRPr lang="hr-HR" b="1" dirty="0">
              <a:solidFill>
                <a:srgbClr val="FF00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86D5614-12FD-B003-7E3D-A009D514A850}"/>
              </a:ext>
            </a:extLst>
          </p:cNvPr>
          <p:cNvSpPr txBox="1"/>
          <p:nvPr/>
        </p:nvSpPr>
        <p:spPr>
          <a:xfrm>
            <a:off x="324033" y="1804949"/>
            <a:ext cx="8584707" cy="830997"/>
          </a:xfrm>
          <a:prstGeom prst="rect">
            <a:avLst/>
          </a:prstGeom>
          <a:solidFill>
            <a:srgbClr val="F5FED2"/>
          </a:solidFill>
        </p:spPr>
        <p:txBody>
          <a:bodyPr wrap="square">
            <a:spAutoFit/>
          </a:bodyPr>
          <a:lstStyle/>
          <a:p>
            <a:r>
              <a:rPr lang="hr-HR" sz="1600" b="0" i="0" dirty="0">
                <a:solidFill>
                  <a:srgbClr val="404040"/>
                </a:solidFill>
                <a:effectLst/>
                <a:latin typeface="Inter"/>
              </a:rPr>
              <a:t>Pomažem vam usvojiti provjerene metode planiranja, postavljanja prioriteta i praćenja napretka.</a:t>
            </a:r>
          </a:p>
          <a:p>
            <a:r>
              <a:rPr lang="hr-HR" sz="1600" b="0" i="0" dirty="0">
                <a:solidFill>
                  <a:srgbClr val="404040"/>
                </a:solidFill>
                <a:effectLst/>
                <a:latin typeface="Inter"/>
              </a:rPr>
              <a:t>Rezultat je bolja organizacija, veća produktivnost i manje stresa — uz jasan sustav navika koji vam olakšava postizanje ciljeva.</a:t>
            </a:r>
            <a:endParaRPr lang="hr-HR" sz="16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5DA5477-470D-3799-2BAA-6B32F22A8BEF}"/>
              </a:ext>
            </a:extLst>
          </p:cNvPr>
          <p:cNvSpPr txBox="1"/>
          <p:nvPr/>
        </p:nvSpPr>
        <p:spPr>
          <a:xfrm>
            <a:off x="324033" y="3202011"/>
            <a:ext cx="8584707" cy="156966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hr-HR" sz="1600" dirty="0"/>
              <a:t>Savjeti za bolje upravljanje vremenom:  </a:t>
            </a:r>
          </a:p>
          <a:p>
            <a:pPr marL="342900" indent="-342900">
              <a:buFont typeface="+mj-lt"/>
              <a:buAutoNum type="arabicPeriod"/>
            </a:pPr>
            <a:r>
              <a:rPr lang="hr-HR" sz="1600" dirty="0"/>
              <a:t>Postavite jasne ciljeve.  </a:t>
            </a:r>
          </a:p>
          <a:p>
            <a:pPr marL="342900" indent="-342900">
              <a:buFont typeface="+mj-lt"/>
              <a:buAutoNum type="arabicPeriod"/>
            </a:pPr>
            <a:r>
              <a:rPr lang="hr-HR" sz="1600" dirty="0"/>
              <a:t>Koristite alate (kalendar, to-do liste).  </a:t>
            </a:r>
          </a:p>
          <a:p>
            <a:pPr marL="342900" indent="-342900">
              <a:buFont typeface="+mj-lt"/>
              <a:buAutoNum type="arabicPeriod"/>
            </a:pPr>
            <a:r>
              <a:rPr lang="hr-HR" sz="1600" dirty="0"/>
              <a:t>Prvenstvo dajte važnim zadacima.  </a:t>
            </a:r>
          </a:p>
          <a:p>
            <a:pPr marL="342900" indent="-342900">
              <a:buFont typeface="+mj-lt"/>
              <a:buAutoNum type="arabicPeriod"/>
            </a:pPr>
            <a:r>
              <a:rPr lang="hr-HR" sz="1600" dirty="0"/>
              <a:t>Izbjegavajte </a:t>
            </a:r>
            <a:r>
              <a:rPr lang="hr-HR" sz="1600" dirty="0" err="1"/>
              <a:t>multitasking</a:t>
            </a:r>
            <a:r>
              <a:rPr lang="hr-HR" sz="1600" dirty="0"/>
              <a:t>.  </a:t>
            </a:r>
          </a:p>
          <a:p>
            <a:pPr marL="342900" indent="-342900">
              <a:buFont typeface="+mj-lt"/>
              <a:buAutoNum type="arabicPeriod"/>
            </a:pPr>
            <a:r>
              <a:rPr lang="hr-HR" sz="1600" dirty="0"/>
              <a:t>Redovito pregledavajte i prilagođavajte planove."</a:t>
            </a:r>
          </a:p>
        </p:txBody>
      </p:sp>
    </p:spTree>
    <p:extLst>
      <p:ext uri="{BB962C8B-B14F-4D97-AF65-F5344CB8AC3E}">
        <p14:creationId xmlns:p14="http://schemas.microsoft.com/office/powerpoint/2010/main" val="28776860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243D53-0499-F355-2D12-A40D519FF5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8671028B-C8D2-20DC-B746-D8787E93CFD4}"/>
              </a:ext>
            </a:extLst>
          </p:cNvPr>
          <p:cNvSpPr txBox="1"/>
          <p:nvPr/>
        </p:nvSpPr>
        <p:spPr>
          <a:xfrm>
            <a:off x="324034" y="864220"/>
            <a:ext cx="8584707" cy="646331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r>
              <a:rPr lang="hr-HR" b="1" dirty="0">
                <a:solidFill>
                  <a:srgbClr val="FF0000"/>
                </a:solidFill>
              </a:rPr>
              <a:t>Trebam objasniti visoke cijene i inflaciju </a:t>
            </a:r>
            <a:r>
              <a:rPr lang="hr-HR" b="1" dirty="0" err="1">
                <a:solidFill>
                  <a:srgbClr val="FF0000"/>
                </a:solidFill>
              </a:rPr>
              <a:t>teenagerima</a:t>
            </a:r>
            <a:r>
              <a:rPr lang="hr-HR" b="1" dirty="0">
                <a:solidFill>
                  <a:srgbClr val="FF0000"/>
                </a:solidFill>
              </a:rPr>
              <a:t>, kako mi možete pomoći?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0923261-ADC6-63FD-8EDF-EB4D6FC467F5}"/>
              </a:ext>
            </a:extLst>
          </p:cNvPr>
          <p:cNvSpPr txBox="1"/>
          <p:nvPr/>
        </p:nvSpPr>
        <p:spPr>
          <a:xfrm>
            <a:off x="324033" y="1593668"/>
            <a:ext cx="8584707" cy="1569660"/>
          </a:xfrm>
          <a:prstGeom prst="rect">
            <a:avLst/>
          </a:prstGeom>
          <a:solidFill>
            <a:srgbClr val="F5FED2"/>
          </a:solidFill>
        </p:spPr>
        <p:txBody>
          <a:bodyPr wrap="square">
            <a:spAutoFit/>
          </a:bodyPr>
          <a:lstStyle/>
          <a:p>
            <a:r>
              <a:rPr lang="hr-HR" sz="1600" dirty="0"/>
              <a:t>Inflacija – Vrijednost novca pada, pa treba više novca za iste stvari.</a:t>
            </a:r>
          </a:p>
          <a:p>
            <a:r>
              <a:rPr lang="hr-HR" sz="1600" dirty="0"/>
              <a:t>Troškovi proizvodnje – Energija, sirovine i plaće rastu, pa proizvodi postaju skuplji.</a:t>
            </a:r>
          </a:p>
          <a:p>
            <a:r>
              <a:rPr lang="hr-HR" sz="1600" dirty="0"/>
              <a:t>Povećana potražnja – Ako svi žele istu stvar, cijena joj raste.</a:t>
            </a:r>
          </a:p>
          <a:p>
            <a:r>
              <a:rPr lang="hr-HR" sz="1600" dirty="0"/>
              <a:t>Problemi u lancu opskrbe – Kašnjenja u transportu i manjak robe dižu cijene.</a:t>
            </a:r>
          </a:p>
          <a:p>
            <a:r>
              <a:rPr lang="hr-HR" sz="1600" dirty="0"/>
              <a:t>Porezi i regulative – Državni nameti mogu povećati troškove za poduzeća i potrošače.</a:t>
            </a:r>
          </a:p>
          <a:p>
            <a:r>
              <a:rPr lang="hr-HR" sz="1600" dirty="0"/>
              <a:t>➡ Zaključak: Cijene rastu jer novac vrijedi manje, a troškovi proizvodnje i potražnja su veći.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6CC4652-3380-E001-F997-A9034BE6D8B6}"/>
              </a:ext>
            </a:extLst>
          </p:cNvPr>
          <p:cNvSpPr txBox="1"/>
          <p:nvPr/>
        </p:nvSpPr>
        <p:spPr>
          <a:xfrm>
            <a:off x="324033" y="3348473"/>
            <a:ext cx="8584707" cy="304698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hr-HR" sz="1600" dirty="0"/>
              <a:t>Inflacija = opći porast cijena tijekom vremena.</a:t>
            </a:r>
          </a:p>
          <a:p>
            <a:endParaRPr lang="hr-HR" sz="1600" dirty="0"/>
          </a:p>
          <a:p>
            <a:r>
              <a:rPr lang="hr-HR" sz="1600" dirty="0"/>
              <a:t>Zašto? </a:t>
            </a:r>
            <a:br>
              <a:rPr lang="hr-HR" sz="1600" dirty="0"/>
            </a:br>
            <a:r>
              <a:rPr lang="hr-HR" sz="1600" dirty="0"/>
              <a:t>	Veća potražnja za robama i uslugama.</a:t>
            </a:r>
            <a:br>
              <a:rPr lang="hr-HR" sz="1600" dirty="0"/>
            </a:br>
            <a:r>
              <a:rPr lang="hr-HR" sz="1600" dirty="0"/>
              <a:t>	Manja ponuda (npr. zbog nestašica).</a:t>
            </a:r>
          </a:p>
          <a:p>
            <a:r>
              <a:rPr lang="hr-HR" sz="1600" dirty="0"/>
              <a:t>	Poskupljenje proizvodnje (energija, sirovine).</a:t>
            </a:r>
          </a:p>
          <a:p>
            <a:r>
              <a:rPr lang="hr-HR" sz="1600" dirty="0"/>
              <a:t>Posljedice:</a:t>
            </a:r>
          </a:p>
          <a:p>
            <a:r>
              <a:rPr lang="hr-HR" sz="1600" dirty="0"/>
              <a:t>	Novac gubi vrijednost – za isti iznos možeš kupiti manje.</a:t>
            </a:r>
          </a:p>
          <a:p>
            <a:r>
              <a:rPr lang="hr-HR" sz="1600" dirty="0"/>
              <a:t>	Štednja i plaće rastu sporije od cijena.</a:t>
            </a:r>
          </a:p>
          <a:p>
            <a:endParaRPr lang="hr-HR" sz="1600" dirty="0"/>
          </a:p>
          <a:p>
            <a:r>
              <a:rPr lang="hr-HR" sz="1600" dirty="0"/>
              <a:t>Ukratko: Više se traži, manje se nudi → cijene rastu → novac vrijedi manje.</a:t>
            </a:r>
          </a:p>
          <a:p>
            <a:r>
              <a:rPr lang="hr-HR" sz="1600" dirty="0"/>
              <a:t>Savjet: Učimo kako pametno trošiti i </a:t>
            </a:r>
            <a:r>
              <a:rPr lang="hr-HR" sz="1600" dirty="0" err="1"/>
              <a:t>štediti</a:t>
            </a:r>
            <a:r>
              <a:rPr lang="hr-HR" sz="1600" dirty="0"/>
              <a:t>! 💸</a:t>
            </a:r>
          </a:p>
        </p:txBody>
      </p:sp>
    </p:spTree>
    <p:extLst>
      <p:ext uri="{BB962C8B-B14F-4D97-AF65-F5344CB8AC3E}">
        <p14:creationId xmlns:p14="http://schemas.microsoft.com/office/powerpoint/2010/main" val="17684433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E538D4-AF0B-AF28-8A0B-92DC6981AC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FF93B186-ECB3-ED97-385D-1C5BFB107909}"/>
              </a:ext>
            </a:extLst>
          </p:cNvPr>
          <p:cNvSpPr txBox="1"/>
          <p:nvPr/>
        </p:nvSpPr>
        <p:spPr>
          <a:xfrm>
            <a:off x="324034" y="970756"/>
            <a:ext cx="8584707" cy="369332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r>
              <a:rPr lang="hr-HR" b="1" dirty="0"/>
              <a:t>Trebao bih naći povoljan apartman za ljeto u Istri, kako mi možete pomoći?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E9CFB4B-64CF-1485-9ACA-00BB81068D38}"/>
              </a:ext>
            </a:extLst>
          </p:cNvPr>
          <p:cNvSpPr txBox="1"/>
          <p:nvPr/>
        </p:nvSpPr>
        <p:spPr>
          <a:xfrm>
            <a:off x="324033" y="1544845"/>
            <a:ext cx="8584707" cy="1323439"/>
          </a:xfrm>
          <a:prstGeom prst="rect">
            <a:avLst/>
          </a:prstGeom>
          <a:solidFill>
            <a:srgbClr val="F5FED2"/>
          </a:solidFill>
        </p:spPr>
        <p:txBody>
          <a:bodyPr wrap="square">
            <a:spAutoFit/>
          </a:bodyPr>
          <a:lstStyle/>
          <a:p>
            <a:r>
              <a:rPr lang="hr-HR" sz="1600" dirty="0"/>
              <a:t>✅ Pretraži lokalne platforme – Njuškalo, </a:t>
            </a:r>
            <a:r>
              <a:rPr lang="hr-HR" sz="1600" dirty="0" err="1"/>
              <a:t>Apartmanija</a:t>
            </a:r>
            <a:r>
              <a:rPr lang="hr-HR" sz="1600" dirty="0"/>
              <a:t>, </a:t>
            </a:r>
            <a:r>
              <a:rPr lang="hr-HR" sz="1600" dirty="0" err="1"/>
              <a:t>Airbnb</a:t>
            </a:r>
            <a:r>
              <a:rPr lang="hr-HR" sz="1600" dirty="0"/>
              <a:t> s filtrima za popuste</a:t>
            </a:r>
          </a:p>
          <a:p>
            <a:r>
              <a:rPr lang="hr-HR" sz="1600" dirty="0"/>
              <a:t>✅ Kontaktiraj direktno vlasnike – Manje provizije, bolja cijena</a:t>
            </a:r>
          </a:p>
          <a:p>
            <a:r>
              <a:rPr lang="hr-HR" sz="1600" dirty="0"/>
              <a:t>✅ Rezerviraj rano ili </a:t>
            </a:r>
            <a:r>
              <a:rPr lang="hr-HR" sz="1600" dirty="0" err="1"/>
              <a:t>last</a:t>
            </a:r>
            <a:r>
              <a:rPr lang="hr-HR" sz="1600" dirty="0"/>
              <a:t>-minute – Popusti za rane rezervacije ili zadnje termine</a:t>
            </a:r>
          </a:p>
          <a:p>
            <a:r>
              <a:rPr lang="hr-HR" sz="1600" dirty="0"/>
              <a:t>✅ Provjeri Facebook grupe – "Iznajmljivanje apartmana Istra" često nudi povoljne opcije</a:t>
            </a:r>
          </a:p>
          <a:p>
            <a:r>
              <a:rPr lang="hr-HR" sz="1600" dirty="0"/>
              <a:t>✅ Fleksibilni datumi i lokacija – Jeftinije izvan top destinacija i u lipnju/rujnu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94343B9-EEC0-9309-DAB6-185747169C69}"/>
              </a:ext>
            </a:extLst>
          </p:cNvPr>
          <p:cNvSpPr txBox="1"/>
          <p:nvPr/>
        </p:nvSpPr>
        <p:spPr>
          <a:xfrm>
            <a:off x="324033" y="3490238"/>
            <a:ext cx="8584707" cy="172354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l">
              <a:buFont typeface="+mj-lt"/>
              <a:buAutoNum type="arabicPeriod"/>
            </a:pPr>
            <a:r>
              <a:rPr lang="hr-HR" sz="1600" b="1" i="0" dirty="0">
                <a:solidFill>
                  <a:srgbClr val="404040"/>
                </a:solidFill>
                <a:effectLst/>
                <a:latin typeface="Inter"/>
              </a:rPr>
              <a:t>Pretražite online platforme</a:t>
            </a:r>
            <a:r>
              <a:rPr lang="hr-HR" sz="1600" b="0" i="0" dirty="0">
                <a:solidFill>
                  <a:srgbClr val="404040"/>
                </a:solidFill>
                <a:effectLst/>
                <a:latin typeface="Inter"/>
              </a:rPr>
              <a:t> (npr. </a:t>
            </a:r>
            <a:r>
              <a:rPr lang="hr-HR" sz="1600" b="0" i="0" dirty="0" err="1">
                <a:solidFill>
                  <a:srgbClr val="404040"/>
                </a:solidFill>
                <a:effectLst/>
                <a:latin typeface="Inter"/>
              </a:rPr>
              <a:t>Booking</a:t>
            </a:r>
            <a:r>
              <a:rPr lang="hr-HR" sz="1600" b="0" i="0" dirty="0">
                <a:solidFill>
                  <a:srgbClr val="404040"/>
                </a:solidFill>
                <a:effectLst/>
                <a:latin typeface="Inter"/>
              </a:rPr>
              <a:t>, </a:t>
            </a:r>
            <a:r>
              <a:rPr lang="hr-HR" sz="1600" b="0" i="0" dirty="0" err="1">
                <a:solidFill>
                  <a:srgbClr val="404040"/>
                </a:solidFill>
                <a:effectLst/>
                <a:latin typeface="Inter"/>
              </a:rPr>
              <a:t>Airbnb</a:t>
            </a:r>
            <a:r>
              <a:rPr lang="hr-HR" sz="1600" b="0" i="0" dirty="0">
                <a:solidFill>
                  <a:srgbClr val="404040"/>
                </a:solidFill>
                <a:effectLst/>
                <a:latin typeface="Inter"/>
              </a:rPr>
              <a:t>, </a:t>
            </a:r>
            <a:r>
              <a:rPr lang="hr-HR" sz="1600" b="0" i="0" dirty="0" err="1">
                <a:solidFill>
                  <a:srgbClr val="404040"/>
                </a:solidFill>
                <a:effectLst/>
                <a:latin typeface="Inter"/>
              </a:rPr>
              <a:t>Njuskalo</a:t>
            </a:r>
            <a:r>
              <a:rPr lang="hr-HR" sz="1600" b="0" i="0" dirty="0">
                <a:solidFill>
                  <a:srgbClr val="404040"/>
                </a:solidFill>
                <a:effectLst/>
                <a:latin typeface="Inter"/>
              </a:rPr>
              <a:t>) za najbolje ponude.</a:t>
            </a:r>
          </a:p>
          <a:p>
            <a:pPr algn="l">
              <a:spcBef>
                <a:spcPts val="300"/>
              </a:spcBef>
              <a:buFont typeface="+mj-lt"/>
              <a:buAutoNum type="arabicPeriod"/>
            </a:pPr>
            <a:r>
              <a:rPr lang="hr-HR" sz="1600" b="1" i="0" dirty="0">
                <a:solidFill>
                  <a:srgbClr val="404040"/>
                </a:solidFill>
                <a:effectLst/>
                <a:latin typeface="Inter"/>
              </a:rPr>
              <a:t>Odaberite manje popularne destinacije</a:t>
            </a:r>
            <a:r>
              <a:rPr lang="hr-HR" sz="1600" b="0" i="0" dirty="0">
                <a:solidFill>
                  <a:srgbClr val="404040"/>
                </a:solidFill>
                <a:effectLst/>
                <a:latin typeface="Inter"/>
              </a:rPr>
              <a:t> (npr. srednja Istra umjesto obale) za niže cijene.</a:t>
            </a:r>
          </a:p>
          <a:p>
            <a:pPr algn="l">
              <a:spcBef>
                <a:spcPts val="300"/>
              </a:spcBef>
              <a:buFont typeface="+mj-lt"/>
              <a:buAutoNum type="arabicPeriod"/>
            </a:pPr>
            <a:r>
              <a:rPr lang="hr-HR" sz="1600" b="1" i="0" dirty="0">
                <a:solidFill>
                  <a:srgbClr val="404040"/>
                </a:solidFill>
                <a:effectLst/>
                <a:latin typeface="Inter"/>
              </a:rPr>
              <a:t>Rezervirajte rano</a:t>
            </a:r>
            <a:r>
              <a:rPr lang="hr-HR" sz="1600" b="0" i="0" dirty="0">
                <a:solidFill>
                  <a:srgbClr val="404040"/>
                </a:solidFill>
                <a:effectLst/>
                <a:latin typeface="Inter"/>
              </a:rPr>
              <a:t> ili potražite </a:t>
            </a:r>
            <a:r>
              <a:rPr lang="hr-HR" sz="1600" b="0" i="0" dirty="0" err="1">
                <a:solidFill>
                  <a:srgbClr val="404040"/>
                </a:solidFill>
                <a:effectLst/>
                <a:latin typeface="Inter"/>
              </a:rPr>
              <a:t>last</a:t>
            </a:r>
            <a:r>
              <a:rPr lang="hr-HR" sz="1600" b="0" i="0" dirty="0">
                <a:solidFill>
                  <a:srgbClr val="404040"/>
                </a:solidFill>
                <a:effectLst/>
                <a:latin typeface="Inter"/>
              </a:rPr>
              <a:t> minute ponude.</a:t>
            </a:r>
          </a:p>
          <a:p>
            <a:pPr algn="l">
              <a:spcBef>
                <a:spcPts val="300"/>
              </a:spcBef>
              <a:buFont typeface="+mj-lt"/>
              <a:buAutoNum type="arabicPeriod"/>
            </a:pPr>
            <a:r>
              <a:rPr lang="hr-HR" sz="1600" b="1" i="0" dirty="0">
                <a:solidFill>
                  <a:srgbClr val="404040"/>
                </a:solidFill>
                <a:effectLst/>
                <a:latin typeface="Inter"/>
              </a:rPr>
              <a:t>Kontaktirajte izravno vlasnike</a:t>
            </a:r>
            <a:r>
              <a:rPr lang="hr-HR" sz="1600" b="0" i="0" dirty="0">
                <a:solidFill>
                  <a:srgbClr val="404040"/>
                </a:solidFill>
                <a:effectLst/>
                <a:latin typeface="Inter"/>
              </a:rPr>
              <a:t> za potencijalne popuste.</a:t>
            </a:r>
          </a:p>
          <a:p>
            <a:pPr algn="l">
              <a:spcBef>
                <a:spcPts val="300"/>
              </a:spcBef>
              <a:buFont typeface="+mj-lt"/>
              <a:buAutoNum type="arabicPeriod"/>
            </a:pPr>
            <a:r>
              <a:rPr lang="hr-HR" sz="1600" b="1" i="0" dirty="0">
                <a:solidFill>
                  <a:srgbClr val="404040"/>
                </a:solidFill>
                <a:effectLst/>
                <a:latin typeface="Inter"/>
              </a:rPr>
              <a:t>Provjerite recenzije</a:t>
            </a:r>
            <a:r>
              <a:rPr lang="hr-HR" sz="1600" b="0" i="0" dirty="0">
                <a:solidFill>
                  <a:srgbClr val="404040"/>
                </a:solidFill>
                <a:effectLst/>
                <a:latin typeface="Inter"/>
              </a:rPr>
              <a:t> kako biste osigurali kvalitetu.</a:t>
            </a:r>
          </a:p>
          <a:p>
            <a:pPr algn="l"/>
            <a:r>
              <a:rPr lang="hr-HR" sz="1600" b="0" i="0" dirty="0">
                <a:solidFill>
                  <a:srgbClr val="404040"/>
                </a:solidFill>
                <a:effectLst/>
                <a:latin typeface="Inter"/>
              </a:rPr>
              <a:t>Savjet: Fokusirajte se na balans cijene i lokacije.</a:t>
            </a:r>
          </a:p>
        </p:txBody>
      </p:sp>
    </p:spTree>
    <p:extLst>
      <p:ext uri="{BB962C8B-B14F-4D97-AF65-F5344CB8AC3E}">
        <p14:creationId xmlns:p14="http://schemas.microsoft.com/office/powerpoint/2010/main" val="1480334775"/>
      </p:ext>
    </p:extLst>
  </p:cSld>
  <p:clrMapOvr>
    <a:masterClrMapping/>
  </p:clrMapOvr>
</p:sld>
</file>

<file path=ppt/theme/theme1.xml><?xml version="1.0" encoding="utf-8"?>
<a:theme xmlns:a="http://schemas.openxmlformats.org/drawingml/2006/main" name="Djeljenik">
  <a:themeElements>
    <a:clrScheme name="Prilagođeno 4">
      <a:dk1>
        <a:sysClr val="windowText" lastClr="000000"/>
      </a:dk1>
      <a:lt1>
        <a:sysClr val="window" lastClr="FFFFFF"/>
      </a:lt1>
      <a:dk2>
        <a:srgbClr val="002060"/>
      </a:dk2>
      <a:lt2>
        <a:srgbClr val="DBEFF9"/>
      </a:lt2>
      <a:accent1>
        <a:srgbClr val="002060"/>
      </a:accent1>
      <a:accent2>
        <a:srgbClr val="0042C7"/>
      </a:accent2>
      <a:accent3>
        <a:srgbClr val="F2F2F2"/>
      </a:accent3>
      <a:accent4>
        <a:srgbClr val="A5A5A5"/>
      </a:accent4>
      <a:accent5>
        <a:srgbClr val="82B1E4"/>
      </a:accent5>
      <a:accent6>
        <a:srgbClr val="C0D8F1"/>
      </a:accent6>
      <a:hlink>
        <a:srgbClr val="0042C7"/>
      </a:hlink>
      <a:folHlink>
        <a:srgbClr val="85DFD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jeljenik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Prilagođeno 4">
    <a:dk1>
      <a:sysClr val="windowText" lastClr="000000"/>
    </a:dk1>
    <a:lt1>
      <a:sysClr val="window" lastClr="FFFFFF"/>
    </a:lt1>
    <a:dk2>
      <a:srgbClr val="002060"/>
    </a:dk2>
    <a:lt2>
      <a:srgbClr val="DBEFF9"/>
    </a:lt2>
    <a:accent1>
      <a:srgbClr val="002060"/>
    </a:accent1>
    <a:accent2>
      <a:srgbClr val="0042C7"/>
    </a:accent2>
    <a:accent3>
      <a:srgbClr val="F2F2F2"/>
    </a:accent3>
    <a:accent4>
      <a:srgbClr val="A5A5A5"/>
    </a:accent4>
    <a:accent5>
      <a:srgbClr val="82B1E4"/>
    </a:accent5>
    <a:accent6>
      <a:srgbClr val="C0D8F1"/>
    </a:accent6>
    <a:hlink>
      <a:srgbClr val="0042C7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Prilagođeno 4">
    <a:dk1>
      <a:sysClr val="windowText" lastClr="000000"/>
    </a:dk1>
    <a:lt1>
      <a:sysClr val="window" lastClr="FFFFFF"/>
    </a:lt1>
    <a:dk2>
      <a:srgbClr val="002060"/>
    </a:dk2>
    <a:lt2>
      <a:srgbClr val="DBEFF9"/>
    </a:lt2>
    <a:accent1>
      <a:srgbClr val="002060"/>
    </a:accent1>
    <a:accent2>
      <a:srgbClr val="0042C7"/>
    </a:accent2>
    <a:accent3>
      <a:srgbClr val="F2F2F2"/>
    </a:accent3>
    <a:accent4>
      <a:srgbClr val="A5A5A5"/>
    </a:accent4>
    <a:accent5>
      <a:srgbClr val="82B1E4"/>
    </a:accent5>
    <a:accent6>
      <a:srgbClr val="C0D8F1"/>
    </a:accent6>
    <a:hlink>
      <a:srgbClr val="0042C7"/>
    </a:hlink>
    <a:folHlink>
      <a:srgbClr val="85DFD0"/>
    </a:folHlink>
  </a:clrScheme>
</a:themeOverride>
</file>

<file path=ppt/theme/themeOverride3.xml><?xml version="1.0" encoding="utf-8"?>
<a:themeOverride xmlns:a="http://schemas.openxmlformats.org/drawingml/2006/main">
  <a:clrScheme name="Prilagođeno 4">
    <a:dk1>
      <a:sysClr val="windowText" lastClr="000000"/>
    </a:dk1>
    <a:lt1>
      <a:sysClr val="window" lastClr="FFFFFF"/>
    </a:lt1>
    <a:dk2>
      <a:srgbClr val="002060"/>
    </a:dk2>
    <a:lt2>
      <a:srgbClr val="DBEFF9"/>
    </a:lt2>
    <a:accent1>
      <a:srgbClr val="002060"/>
    </a:accent1>
    <a:accent2>
      <a:srgbClr val="0042C7"/>
    </a:accent2>
    <a:accent3>
      <a:srgbClr val="F2F2F2"/>
    </a:accent3>
    <a:accent4>
      <a:srgbClr val="A5A5A5"/>
    </a:accent4>
    <a:accent5>
      <a:srgbClr val="82B1E4"/>
    </a:accent5>
    <a:accent6>
      <a:srgbClr val="C0D8F1"/>
    </a:accent6>
    <a:hlink>
      <a:srgbClr val="0042C7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1794</TotalTime>
  <Words>1100</Words>
  <Application>Microsoft Office PowerPoint</Application>
  <PresentationFormat>On-screen Show (4:3)</PresentationFormat>
  <Paragraphs>115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Calibri</vt:lpstr>
      <vt:lpstr>Courier New</vt:lpstr>
      <vt:lpstr>Inter</vt:lpstr>
      <vt:lpstr>Tahoma</vt:lpstr>
      <vt:lpstr>Wingdings</vt:lpstr>
      <vt:lpstr>Wingdings 2</vt:lpstr>
      <vt:lpstr>Djeljenik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prezentacija</dc:title>
  <dc:creator>sinisa</dc:creator>
  <cp:lastModifiedBy>Sinisa Bronic</cp:lastModifiedBy>
  <cp:revision>148</cp:revision>
  <cp:lastPrinted>2018-10-15T08:45:55Z</cp:lastPrinted>
  <dcterms:created xsi:type="dcterms:W3CDTF">2016-03-01T10:47:33Z</dcterms:created>
  <dcterms:modified xsi:type="dcterms:W3CDTF">2025-02-14T10:59:44Z</dcterms:modified>
</cp:coreProperties>
</file>